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802A65C7-F20E-4A9B-BCE1-4BF16FB162FA}">
  <a:tblStyle styleId="{802A65C7-F20E-4A9B-BCE1-4BF16FB162FA}"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46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91425" rIns="91425" bIns="91425" anchor="b" anchorCtr="0"/>
          <a:lstStyle>
            <a:lvl1pPr marL="0" marR="0" indent="0" algn="r" rtl="0">
              <a:defRPr/>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99395757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US"/>
              <a:t>Susan/Delia</a:t>
            </a:r>
          </a:p>
          <a:p>
            <a:pPr>
              <a:buNone/>
            </a:pPr>
            <a:r>
              <a:rPr lang="en-US"/>
              <a:t>Allow time for participants to sign onto wikispaces.com.</a:t>
            </a:r>
          </a:p>
        </p:txBody>
      </p:sp>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 - Finish at 10:00.</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 debrief: what did you notice about the process of developing the argument about a visual text as a learner?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US"/>
              <a:t>10:00 Susan</a:t>
            </a:r>
          </a:p>
          <a:p>
            <a:pPr>
              <a:buNone/>
            </a:pPr>
            <a:r>
              <a:rPr lang="en-US"/>
              <a:t>What is the claim and where during the speech does she state her claim? Transition into real arguments in the world.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Susan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Susan transition Delia - focus on the discovery involved in these foundational arguments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 - reference election video; importance of examining evidence first in order to develop a claim and not vice versa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US"/>
              <a:t>Delia</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US"/>
              <a:t>10:15-10:30</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10:30 until 11:30</a:t>
            </a:r>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Susan. Mention MAISA units.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11:30-12:15</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US"/>
              <a:t>Susan</a:t>
            </a:r>
          </a:p>
        </p:txBody>
      </p:sp>
      <p:sp>
        <p:nvSpPr>
          <p:cNvPr id="189" name="Shape 1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6" name="Shape 19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12:15-12:45  Susan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12:45 - 1:05</a:t>
            </a:r>
          </a:p>
        </p:txBody>
      </p:sp>
      <p:sp>
        <p:nvSpPr>
          <p:cNvPr id="203" name="Shape 2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21" name="Shape 22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a:buNone/>
            </a:pPr>
            <a:r>
              <a:rPr lang="en-US" sz="1800" b="0" i="0" u="none" strike="noStrike" cap="none" baseline="0"/>
              <a:t>Shifting the conversation: islands of content to connected learning that scaffolds writers across a year and beyond. </a:t>
            </a:r>
          </a:p>
        </p:txBody>
      </p:sp>
      <p:sp>
        <p:nvSpPr>
          <p:cNvPr id="222" name="Shape 22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Susan</a:t>
            </a:r>
          </a:p>
        </p:txBody>
      </p:sp>
      <p:sp>
        <p:nvSpPr>
          <p:cNvPr id="228" name="Shape 2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US">
                <a:solidFill>
                  <a:schemeClr val="dk1"/>
                </a:solidFill>
              </a:rPr>
              <a:t>Susan- Moving from GLCE’s/HUSKIES to CCSS: content and skills wrapped together = conceptual understanding and application.</a:t>
            </a:r>
          </a:p>
          <a:p>
            <a:endParaRPr lang="en-US">
              <a:solidFill>
                <a:schemeClr val="dk1"/>
              </a:solidFill>
            </a:endParaRPr>
          </a:p>
        </p:txBody>
      </p:sp>
      <p:sp>
        <p:nvSpPr>
          <p:cNvPr id="239" name="Shape 2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7" name="Shape 24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1" name="Shape 26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 consider the skills and content knowledge of the learner and how to develop complexity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Susan/Delia</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68" name="Shape 26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a:buNone/>
            </a:pPr>
            <a:r>
              <a:rPr lang="en-US" sz="1800" b="0" i="0" u="none" strike="noStrike" cap="none" baseline="0"/>
              <a:t>Foundational stage where writers working on creating an overall thesis/idea and reasons.</a:t>
            </a:r>
          </a:p>
        </p:txBody>
      </p:sp>
      <p:sp>
        <p:nvSpPr>
          <p:cNvPr id="269" name="Shape 26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79" name="Shape 27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a:buNone/>
            </a:pPr>
            <a:r>
              <a:rPr lang="en-US" sz="1800" b="0" i="0" u="none" strike="noStrike" cap="none" baseline="0"/>
              <a:t>Complexity ramps up in this template where writer begins to not just list a reason or an example but also explain its connection and sort evidence from least to most important.</a:t>
            </a:r>
          </a:p>
        </p:txBody>
      </p:sp>
      <p:sp>
        <p:nvSpPr>
          <p:cNvPr id="280" name="Shape 28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87" name="Shape 28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a:buNone/>
            </a:pPr>
            <a:r>
              <a:rPr lang="en-US" sz="1800" b="0" i="0" u="none" strike="noStrike" cap="none" baseline="0"/>
              <a:t>Reasoning of deductive and inductive introduced to the already more complex task of sorting and organizing evidence and explanation. WHAT ARE THE EQUIVALEN</a:t>
            </a:r>
            <a:r>
              <a:rPr lang="en-US" sz="1800"/>
              <a:t>TS IN SS/SCIENCE?</a:t>
            </a:r>
          </a:p>
        </p:txBody>
      </p:sp>
      <p:sp>
        <p:nvSpPr>
          <p:cNvPr id="288" name="Shape 28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4" name="Shape 29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1:05 Delia: having an idea, developing a line of reasoning, not getting stuck in formulas, more and shorter writing, more real world tasks</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Shape 3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6" name="Shape 30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US"/>
              <a:t>Delia</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Shape 3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2" name="Shape 31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 Learning progression options for a task; 3 concepts; developing complexity; Talk through how you’re understanding this document and what you make of it; examine the map on the back</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7" name="Shape 31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 mention pre-assessment &amp; progression of subskills here</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Shape 33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1:10 Susan: Task trajectory that also relies on a skill progression. The foundational “enabling knowledge stays constant but what it has to be applied to becomes increasingly more complex. </a:t>
            </a:r>
          </a:p>
        </p:txBody>
      </p:sp>
      <p:sp>
        <p:nvSpPr>
          <p:cNvPr id="334" name="Shape 3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350" name="Shape 3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7" name="Shape 35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 finish by 1:35</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Shape 3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4" name="Shape 36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1:35</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Shape 3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0" name="Shape 37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Shape 3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7" name="Shape 37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4" name="Shape 38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Shape 3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1" name="Shape 39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Shape 3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8" name="Shape 39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Shape 4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5" name="Shape 40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Shape 4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2" name="Shape 41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Shape 4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8" name="Shape 4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Shape 4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4" name="Shape 42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US"/>
              <a:t>finish by 2:25</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Shape 4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1" name="Shape 43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finish by 2:40</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Shape 4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9" name="Shape 43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Susan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buNone/>
            </a:pPr>
            <a:r>
              <a:rPr lang="en-US"/>
              <a:t>9:20 Susan</a:t>
            </a:r>
          </a:p>
          <a:p>
            <a:pPr>
              <a:buNone/>
            </a:pPr>
            <a:r>
              <a:rPr lang="en-US"/>
              <a:t>As listen, consider how song functions as a memoir, a poem, speech, and argument. Watch w/lens of what argument is he making about role athletic shoes play in life? It changes across the text.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9:35 - Delia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US"/>
              <a:t>Delia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sp>
        <p:nvSpPr>
          <p:cNvPr id="13" name="Shape 13"/>
          <p:cNvSpPr txBox="1">
            <a:spLocks noGrp="1"/>
          </p:cNvSpPr>
          <p:nvPr>
            <p:ph type="ctrTitle"/>
          </p:nvPr>
        </p:nvSpPr>
        <p:spPr>
          <a:xfrm>
            <a:off x="457200" y="751679"/>
            <a:ext cx="8229600" cy="4012499"/>
          </a:xfrm>
          <a:prstGeom prst="rect">
            <a:avLst/>
          </a:prstGeom>
        </p:spPr>
        <p:txBody>
          <a:bodyPr lIns="91425" tIns="91425" rIns="91425" bIns="91425" anchor="t" anchorCtr="0"/>
          <a:lstStyle>
            <a:lvl1pPr indent="457200">
              <a:buSzPct val="100000"/>
              <a:defRPr sz="7200"/>
            </a:lvl1pPr>
            <a:lvl2pPr indent="457200">
              <a:buSzPct val="100000"/>
              <a:defRPr sz="7200"/>
            </a:lvl2pPr>
            <a:lvl3pPr indent="457200">
              <a:buSzPct val="100000"/>
              <a:defRPr sz="7200"/>
            </a:lvl3pPr>
            <a:lvl4pPr indent="457200">
              <a:buSzPct val="100000"/>
              <a:defRPr sz="7200"/>
            </a:lvl4pPr>
            <a:lvl5pPr indent="457200">
              <a:buSzPct val="100000"/>
              <a:defRPr sz="7200"/>
            </a:lvl5pPr>
            <a:lvl6pPr indent="457200">
              <a:buSzPct val="100000"/>
              <a:defRPr sz="7200"/>
            </a:lvl6pPr>
            <a:lvl7pPr indent="457200">
              <a:buSzPct val="100000"/>
              <a:defRPr sz="7200"/>
            </a:lvl7pPr>
            <a:lvl8pPr indent="457200">
              <a:buSzPct val="100000"/>
              <a:defRPr sz="7200"/>
            </a:lvl8pPr>
            <a:lvl9pPr indent="457200">
              <a:buSzPct val="100000"/>
              <a:defRPr sz="7200"/>
            </a:lvl9pPr>
          </a:lstStyle>
          <a:p>
            <a:endParaRPr/>
          </a:p>
        </p:txBody>
      </p:sp>
      <p:sp>
        <p:nvSpPr>
          <p:cNvPr id="14" name="Shape 14"/>
          <p:cNvSpPr txBox="1">
            <a:spLocks noGrp="1"/>
          </p:cNvSpPr>
          <p:nvPr>
            <p:ph type="subTitle" idx="1"/>
          </p:nvPr>
        </p:nvSpPr>
        <p:spPr>
          <a:xfrm>
            <a:off x="457200" y="4955189"/>
            <a:ext cx="8229600" cy="1643400"/>
          </a:xfrm>
          <a:prstGeom prst="rect">
            <a:avLst/>
          </a:prstGeom>
        </p:spPr>
        <p:txBody>
          <a:bodyPr lIns="91425" tIns="91425" rIns="91425" bIns="91425" anchor="t" anchorCtr="0"/>
          <a:lstStyle>
            <a:lvl1pPr marL="0" indent="304800">
              <a:spcBef>
                <a:spcPts val="0"/>
              </a:spcBef>
              <a:buClr>
                <a:schemeClr val="dk2"/>
              </a:buClr>
              <a:buSzPct val="100000"/>
              <a:buNone/>
              <a:defRPr sz="4800">
                <a:solidFill>
                  <a:schemeClr val="dk2"/>
                </a:solidFill>
              </a:defRPr>
            </a:lvl1pPr>
            <a:lvl2pPr marL="0" indent="304800">
              <a:spcBef>
                <a:spcPts val="0"/>
              </a:spcBef>
              <a:buClr>
                <a:schemeClr val="dk2"/>
              </a:buClr>
              <a:buSzPct val="100000"/>
              <a:buNone/>
              <a:defRPr sz="4800">
                <a:solidFill>
                  <a:schemeClr val="dk2"/>
                </a:solidFill>
              </a:defRPr>
            </a:lvl2pPr>
            <a:lvl3pPr marL="0" indent="304800">
              <a:spcBef>
                <a:spcPts val="0"/>
              </a:spcBef>
              <a:buClr>
                <a:schemeClr val="dk2"/>
              </a:buClr>
              <a:buSzPct val="100000"/>
              <a:buNone/>
              <a:defRPr sz="4800">
                <a:solidFill>
                  <a:schemeClr val="dk2"/>
                </a:solidFill>
              </a:defRPr>
            </a:lvl3pPr>
            <a:lvl4pPr marL="0" indent="304800">
              <a:spcBef>
                <a:spcPts val="0"/>
              </a:spcBef>
              <a:buClr>
                <a:schemeClr val="dk2"/>
              </a:buClr>
              <a:buSzPct val="100000"/>
              <a:buNone/>
              <a:defRPr sz="4800">
                <a:solidFill>
                  <a:schemeClr val="dk2"/>
                </a:solidFill>
              </a:defRPr>
            </a:lvl4pPr>
            <a:lvl5pPr marL="0" indent="304800">
              <a:spcBef>
                <a:spcPts val="0"/>
              </a:spcBef>
              <a:buClr>
                <a:schemeClr val="dk2"/>
              </a:buClr>
              <a:buSzPct val="100000"/>
              <a:buNone/>
              <a:defRPr sz="4800">
                <a:solidFill>
                  <a:schemeClr val="dk2"/>
                </a:solidFill>
              </a:defRPr>
            </a:lvl5pPr>
            <a:lvl6pPr marL="0" indent="304800">
              <a:spcBef>
                <a:spcPts val="0"/>
              </a:spcBef>
              <a:buClr>
                <a:schemeClr val="dk2"/>
              </a:buClr>
              <a:buSzPct val="100000"/>
              <a:buNone/>
              <a:defRPr sz="4800">
                <a:solidFill>
                  <a:schemeClr val="dk2"/>
                </a:solidFill>
              </a:defRPr>
            </a:lvl6pPr>
            <a:lvl7pPr marL="0" indent="304800">
              <a:spcBef>
                <a:spcPts val="0"/>
              </a:spcBef>
              <a:buClr>
                <a:schemeClr val="dk2"/>
              </a:buClr>
              <a:buSzPct val="100000"/>
              <a:buNone/>
              <a:defRPr sz="4800">
                <a:solidFill>
                  <a:schemeClr val="dk2"/>
                </a:solidFill>
              </a:defRPr>
            </a:lvl7pPr>
            <a:lvl8pPr marL="0" indent="304800">
              <a:spcBef>
                <a:spcPts val="0"/>
              </a:spcBef>
              <a:buClr>
                <a:schemeClr val="dk2"/>
              </a:buClr>
              <a:buSzPct val="100000"/>
              <a:buNone/>
              <a:defRPr sz="4800">
                <a:solidFill>
                  <a:schemeClr val="dk2"/>
                </a:solidFill>
              </a:defRPr>
            </a:lvl8pPr>
            <a:lvl9pPr marL="0" indent="304800">
              <a:spcBef>
                <a:spcPts val="0"/>
              </a:spcBef>
              <a:buClr>
                <a:schemeClr val="dk2"/>
              </a:buClr>
              <a:buSzPct val="100000"/>
              <a:buNone/>
              <a:defRPr sz="4800">
                <a:solidFill>
                  <a:schemeClr val="dk2"/>
                </a:solidFill>
              </a:defRPr>
            </a:lvl9pPr>
          </a:lstStyle>
          <a:p>
            <a:endParaRPr/>
          </a:p>
        </p:txBody>
      </p:sp>
      <p:cxnSp>
        <p:nvCxnSpPr>
          <p:cNvPr id="15" name="Shape 15"/>
          <p:cNvCxnSpPr/>
          <p:nvPr/>
        </p:nvCxnSpPr>
        <p:spPr>
          <a:xfrm>
            <a:off x="457200" y="548639"/>
            <a:ext cx="8229600" cy="0"/>
          </a:xfrm>
          <a:prstGeom prst="straightConnector1">
            <a:avLst/>
          </a:prstGeom>
          <a:noFill/>
          <a:ln w="57150" cap="flat">
            <a:solidFill>
              <a:schemeClr val="accent1"/>
            </a:solidFill>
            <a:prstDash val="solid"/>
            <a:round/>
            <a:headEnd type="none" w="med" len="med"/>
            <a:tailEnd type="none" w="med" len="med"/>
          </a:ln>
        </p:spPr>
      </p:cxnSp>
      <p:cxnSp>
        <p:nvCxnSpPr>
          <p:cNvPr id="16" name="Shape 16"/>
          <p:cNvCxnSpPr/>
          <p:nvPr/>
        </p:nvCxnSpPr>
        <p:spPr>
          <a:xfrm>
            <a:off x="457200" y="4844510"/>
            <a:ext cx="8229600" cy="0"/>
          </a:xfrm>
          <a:prstGeom prst="straightConnector1">
            <a:avLst/>
          </a:prstGeom>
          <a:noFill/>
          <a:ln w="57150" cap="flat">
            <a:solidFill>
              <a:schemeClr val="accent1"/>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solidFill>
                  <a:srgbClr val="DA0002"/>
                </a:solidFill>
              </a:defRPr>
            </a:lvl1pPr>
            <a:lvl2pPr>
              <a:defRPr>
                <a:solidFill>
                  <a:srgbClr val="DA0002"/>
                </a:solidFill>
              </a:defRPr>
            </a:lvl2pPr>
            <a:lvl3pPr>
              <a:defRPr>
                <a:solidFill>
                  <a:srgbClr val="DA0002"/>
                </a:solidFill>
              </a:defRPr>
            </a:lvl3pPr>
            <a:lvl4pPr>
              <a:defRPr>
                <a:solidFill>
                  <a:srgbClr val="DA0002"/>
                </a:solidFill>
              </a:defRPr>
            </a:lvl4pPr>
            <a:lvl5pPr>
              <a:defRPr>
                <a:solidFill>
                  <a:srgbClr val="DA0002"/>
                </a:solidFill>
              </a:defRPr>
            </a:lvl5pPr>
            <a:lvl6pPr>
              <a:defRPr>
                <a:solidFill>
                  <a:srgbClr val="DA0002"/>
                </a:solidFill>
              </a:defRPr>
            </a:lvl6pPr>
            <a:lvl7pPr>
              <a:defRPr>
                <a:solidFill>
                  <a:srgbClr val="DA0002"/>
                </a:solidFill>
              </a:defRPr>
            </a:lvl7pPr>
            <a:lvl8pPr>
              <a:defRPr>
                <a:solidFill>
                  <a:srgbClr val="DA0002"/>
                </a:solidFill>
              </a:defRPr>
            </a:lvl8pPr>
            <a:lvl9pPr>
              <a:defRPr>
                <a:solidFill>
                  <a:srgbClr val="DA0002"/>
                </a:solidFill>
              </a:defRPr>
            </a:lvl9pPr>
          </a:lstStyle>
          <a:p>
            <a:endParaRPr/>
          </a:p>
        </p:txBody>
      </p:sp>
      <p:sp>
        <p:nvSpPr>
          <p:cNvPr id="19" name="Shape 19"/>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cxnSp>
        <p:nvCxnSpPr>
          <p:cNvPr id="20" name="Shape 20"/>
          <p:cNvCxnSpPr/>
          <p:nvPr/>
        </p:nvCxnSpPr>
        <p:spPr>
          <a:xfrm>
            <a:off x="457200" y="1524000"/>
            <a:ext cx="8229600" cy="0"/>
          </a:xfrm>
          <a:prstGeom prst="straightConnector1">
            <a:avLst/>
          </a:prstGeom>
          <a:noFill/>
          <a:ln w="50800" cap="flat">
            <a:solidFill>
              <a:srgbClr val="DA000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solidFill>
                  <a:srgbClr val="DA0002"/>
                </a:solidFill>
              </a:defRPr>
            </a:lvl1pPr>
            <a:lvl2pPr>
              <a:defRPr>
                <a:solidFill>
                  <a:srgbClr val="DA0002"/>
                </a:solidFill>
              </a:defRPr>
            </a:lvl2pPr>
            <a:lvl3pPr>
              <a:defRPr>
                <a:solidFill>
                  <a:srgbClr val="DA0002"/>
                </a:solidFill>
              </a:defRPr>
            </a:lvl3pPr>
            <a:lvl4pPr>
              <a:defRPr>
                <a:solidFill>
                  <a:srgbClr val="DA0002"/>
                </a:solidFill>
              </a:defRPr>
            </a:lvl4pPr>
            <a:lvl5pPr>
              <a:defRPr>
                <a:solidFill>
                  <a:srgbClr val="DA0002"/>
                </a:solidFill>
              </a:defRPr>
            </a:lvl5pPr>
            <a:lvl6pPr>
              <a:defRPr>
                <a:solidFill>
                  <a:srgbClr val="DA0002"/>
                </a:solidFill>
              </a:defRPr>
            </a:lvl6pPr>
            <a:lvl7pPr>
              <a:defRPr>
                <a:solidFill>
                  <a:srgbClr val="DA0002"/>
                </a:solidFill>
              </a:defRPr>
            </a:lvl7pPr>
            <a:lvl8pPr>
              <a:defRPr>
                <a:solidFill>
                  <a:srgbClr val="DA0002"/>
                </a:solidFill>
              </a:defRPr>
            </a:lvl8pPr>
            <a:lvl9pPr>
              <a:defRPr>
                <a:solidFill>
                  <a:srgbClr val="DA0002"/>
                </a:solidFill>
              </a:defRPr>
            </a:lvl9pPr>
          </a:lstStyle>
          <a:p>
            <a:endParaRPr/>
          </a:p>
        </p:txBody>
      </p:sp>
      <p:sp>
        <p:nvSpPr>
          <p:cNvPr id="23" name="Shape 23"/>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4" name="Shape 24"/>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cxnSp>
        <p:nvCxnSpPr>
          <p:cNvPr id="25" name="Shape 25"/>
          <p:cNvCxnSpPr/>
          <p:nvPr/>
        </p:nvCxnSpPr>
        <p:spPr>
          <a:xfrm>
            <a:off x="457200" y="1524000"/>
            <a:ext cx="8229600" cy="0"/>
          </a:xfrm>
          <a:prstGeom prst="straightConnector1">
            <a:avLst/>
          </a:prstGeom>
          <a:noFill/>
          <a:ln w="50800" cap="flat">
            <a:solidFill>
              <a:srgbClr val="DA0002"/>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cxnSp>
        <p:nvCxnSpPr>
          <p:cNvPr id="28" name="Shape 28"/>
          <p:cNvCxnSpPr/>
          <p:nvPr/>
        </p:nvCxnSpPr>
        <p:spPr>
          <a:xfrm>
            <a:off x="457200" y="1524000"/>
            <a:ext cx="8229600" cy="0"/>
          </a:xfrm>
          <a:prstGeom prst="straightConnector1">
            <a:avLst/>
          </a:prstGeom>
          <a:noFill/>
          <a:ln w="50800" cap="flat">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9"/>
        <p:cNvGrpSpPr/>
        <p:nvPr/>
      </p:nvGrpSpPr>
      <p:grpSpPr>
        <a:xfrm>
          <a:off x="0" y="0"/>
          <a:ext cx="0" cy="0"/>
          <a:chOff x="0" y="0"/>
          <a:chExt cx="0" cy="0"/>
        </a:xfrm>
      </p:grpSpPr>
      <p:sp>
        <p:nvSpPr>
          <p:cNvPr id="30" name="Shape 30"/>
          <p:cNvSpPr txBox="1">
            <a:spLocks noGrp="1"/>
          </p:cNvSpPr>
          <p:nvPr>
            <p:ph type="body" idx="1"/>
          </p:nvPr>
        </p:nvSpPr>
        <p:spPr>
          <a:xfrm>
            <a:off x="457200" y="5875078"/>
            <a:ext cx="8229600" cy="692700"/>
          </a:xfrm>
          <a:prstGeom prst="rect">
            <a:avLst/>
          </a:prstGeom>
        </p:spPr>
        <p:txBody>
          <a:bodyPr lIns="91425" tIns="91425" rIns="91425" bIns="91425" anchor="t" anchorCtr="0"/>
          <a:lstStyle>
            <a:lvl1pPr marL="285750" indent="-171450" algn="ctr">
              <a:spcBef>
                <a:spcPts val="0"/>
              </a:spcBef>
              <a:buSzPct val="100000"/>
              <a:buNone/>
              <a:defRPr sz="1800"/>
            </a:lvl1pPr>
          </a:lstStyle>
          <a:p>
            <a:endParaRPr/>
          </a:p>
        </p:txBody>
      </p:sp>
      <p:cxnSp>
        <p:nvCxnSpPr>
          <p:cNvPr id="31" name="Shape 31"/>
          <p:cNvCxnSpPr/>
          <p:nvPr/>
        </p:nvCxnSpPr>
        <p:spPr>
          <a:xfrm>
            <a:off x="457200" y="5757014"/>
            <a:ext cx="8229600" cy="0"/>
          </a:xfrm>
          <a:prstGeom prst="straightConnector1">
            <a:avLst/>
          </a:prstGeom>
          <a:noFill/>
          <a:ln w="50800" cap="flat">
            <a:solidFill>
              <a:schemeClr val="lt2"/>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2"/>
        <p:cNvGrpSpPr/>
        <p:nvPr/>
      </p:nvGrpSpPr>
      <p:grpSpPr>
        <a:xfrm>
          <a:off x="0" y="0"/>
          <a:ext cx="0" cy="0"/>
          <a:chOff x="0" y="0"/>
          <a:chExt cx="0" cy="0"/>
        </a:xfrm>
      </p:grpSpPr>
      <p:cxnSp>
        <p:nvCxnSpPr>
          <p:cNvPr id="33" name="Shape 33"/>
          <p:cNvCxnSpPr/>
          <p:nvPr/>
        </p:nvCxnSpPr>
        <p:spPr>
          <a:xfrm>
            <a:off x="457200" y="150852"/>
            <a:ext cx="8229600" cy="0"/>
          </a:xfrm>
          <a:prstGeom prst="straightConnector1">
            <a:avLst/>
          </a:prstGeom>
          <a:noFill/>
          <a:ln w="50800" cap="flat">
            <a:solidFill>
              <a:schemeClr val="lt2"/>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36" name="Shape 36"/>
          <p:cNvSpPr txBox="1">
            <a:spLocks noGrp="1"/>
          </p:cNvSpPr>
          <p:nvPr>
            <p:ph type="body" idx="1"/>
          </p:nvPr>
        </p:nvSpPr>
        <p:spPr>
          <a:xfrm>
            <a:off x="457200" y="1600200"/>
            <a:ext cx="4038599" cy="45261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37" name="Shape 37"/>
          <p:cNvSpPr txBox="1">
            <a:spLocks noGrp="1"/>
          </p:cNvSpPr>
          <p:nvPr>
            <p:ph type="body" idx="2"/>
          </p:nvPr>
        </p:nvSpPr>
        <p:spPr>
          <a:xfrm>
            <a:off x="4648200" y="1600200"/>
            <a:ext cx="4038599" cy="45261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38" name="Shape 38"/>
          <p:cNvSpPr txBox="1">
            <a:spLocks noGrp="1"/>
          </p:cNvSpPr>
          <p:nvPr>
            <p:ph type="dt" idx="10"/>
          </p:nvPr>
        </p:nvSpPr>
        <p:spPr>
          <a:xfrm>
            <a:off x="457200" y="6356350"/>
            <a:ext cx="2133599" cy="365099"/>
          </a:xfrm>
          <a:prstGeom prst="rect">
            <a:avLst/>
          </a:prstGeom>
          <a:noFill/>
          <a:ln>
            <a:noFill/>
          </a:ln>
        </p:spPr>
        <p:txBody>
          <a:bodyPr lIns="91425" tIns="91425" rIns="91425" bIns="91425" anchor="ctr" anchorCtr="0"/>
          <a:lstStyle>
            <a:lvl1pPr marL="0" marR="0" indent="0" algn="l" rtl="0">
              <a:defRPr/>
            </a:lvl1pPr>
            <a:lvl2pPr marL="457200" marR="0" indent="0" algn="l" rtl="0">
              <a:defRPr/>
            </a:lvl2pPr>
            <a:lvl3pPr marL="914400" marR="0" indent="0" algn="l" rtl="0">
              <a:defRPr/>
            </a:lvl3pPr>
            <a:lvl4pPr marL="1371600" marR="0" indent="0" algn="l" rtl="0">
              <a:defRPr/>
            </a:lvl4pPr>
            <a:lvl5pPr marL="1828800" marR="0" indent="0" algn="l" rtl="0">
              <a:defRPr/>
            </a:lvl5pPr>
            <a:lvl6pPr marL="2286000" marR="0" indent="0" algn="l" rtl="0">
              <a:defRPr/>
            </a:lvl6pPr>
            <a:lvl7pPr marL="2743200" marR="0" indent="0" algn="l" rtl="0">
              <a:defRPr/>
            </a:lvl7pPr>
            <a:lvl8pPr marL="3200400" marR="0" indent="0" algn="l" rtl="0">
              <a:defRPr/>
            </a:lvl8pPr>
            <a:lvl9pPr marL="3657600" marR="0" indent="0" algn="l" rtl="0">
              <a:defRPr/>
            </a:lvl9pPr>
          </a:lstStyle>
          <a:p>
            <a:endParaRPr/>
          </a:p>
        </p:txBody>
      </p:sp>
      <p:sp>
        <p:nvSpPr>
          <p:cNvPr id="39" name="Shape 39"/>
          <p:cNvSpPr txBox="1">
            <a:spLocks noGrp="1"/>
          </p:cNvSpPr>
          <p:nvPr>
            <p:ph type="ftr" idx="11"/>
          </p:nvPr>
        </p:nvSpPr>
        <p:spPr>
          <a:xfrm>
            <a:off x="3124200" y="6356350"/>
            <a:ext cx="2895600" cy="365099"/>
          </a:xfrm>
          <a:prstGeom prst="rect">
            <a:avLst/>
          </a:prstGeom>
          <a:noFill/>
          <a:ln>
            <a:noFill/>
          </a:ln>
        </p:spPr>
        <p:txBody>
          <a:bodyPr lIns="91425" tIns="91425" rIns="91425" bIns="91425" anchor="ctr" anchorCtr="0"/>
          <a:lstStyle>
            <a:lvl1pPr marL="0" marR="0" indent="0" algn="ctr" rtl="0">
              <a:defRPr/>
            </a:lvl1pPr>
            <a:lvl2pPr marL="457200" marR="0" indent="0" algn="l" rtl="0">
              <a:defRPr/>
            </a:lvl2pPr>
            <a:lvl3pPr marL="914400" marR="0" indent="0" algn="l" rtl="0">
              <a:defRPr/>
            </a:lvl3pPr>
            <a:lvl4pPr marL="1371600" marR="0" indent="0" algn="l" rtl="0">
              <a:defRPr/>
            </a:lvl4pPr>
            <a:lvl5pPr marL="1828800" marR="0" indent="0" algn="l" rtl="0">
              <a:defRPr/>
            </a:lvl5pPr>
            <a:lvl6pPr marL="2286000" marR="0" indent="0" algn="l" rtl="0">
              <a:defRPr/>
            </a:lvl6pPr>
            <a:lvl7pPr marL="2743200" marR="0" indent="0" algn="l" rtl="0">
              <a:defRPr/>
            </a:lvl7pPr>
            <a:lvl8pPr marL="3200400" marR="0" indent="0" algn="l" rtl="0">
              <a:defRPr/>
            </a:lvl8pPr>
            <a:lvl9pPr marL="3657600" marR="0" indent="0" algn="l" rtl="0">
              <a:defRPr/>
            </a:lvl9pPr>
          </a:lstStyle>
          <a:p>
            <a:endParaRPr/>
          </a:p>
        </p:txBody>
      </p:sp>
      <p:sp>
        <p:nvSpPr>
          <p:cNvPr id="40" name="Shape 40"/>
          <p:cNvSpPr txBox="1">
            <a:spLocks noGrp="1"/>
          </p:cNvSpPr>
          <p:nvPr>
            <p:ph type="sldNum" idx="12"/>
          </p:nvPr>
        </p:nvSpPr>
        <p:spPr>
          <a:xfrm>
            <a:off x="6553200" y="6356350"/>
            <a:ext cx="2133599" cy="365099"/>
          </a:xfrm>
          <a:prstGeom prst="rect">
            <a:avLst/>
          </a:prstGeom>
          <a:noFill/>
          <a:ln>
            <a:noFill/>
          </a:ln>
        </p:spPr>
        <p:txBody>
          <a:bodyPr lIns="91425" tIns="91425" rIns="91425" bIns="91425" anchor="ctr" anchorCtr="0"/>
          <a:lstStyle>
            <a:lvl1pPr marL="0" marR="0" indent="0" algn="r" rtl="0">
              <a:defRPr/>
            </a:lvl1pPr>
            <a:lvl2pPr marL="457200" marR="0" indent="0" algn="l" rtl="0">
              <a:defRPr/>
            </a:lvl2pPr>
            <a:lvl3pPr marL="914400" marR="0" indent="0" algn="l" rtl="0">
              <a:defRPr/>
            </a:lvl3pPr>
            <a:lvl4pPr marL="1371600" marR="0" indent="0" algn="l" rtl="0">
              <a:defRPr/>
            </a:lvl4pPr>
            <a:lvl5pPr marL="1828800" marR="0" indent="0" algn="l" rtl="0">
              <a:defRPr/>
            </a:lvl5pPr>
            <a:lvl6pPr marL="2286000" marR="0" indent="0" algn="l" rtl="0">
              <a:defRPr/>
            </a:lvl6pPr>
            <a:lvl7pPr marL="2743200" marR="0" indent="0" algn="l" rtl="0">
              <a:defRPr/>
            </a:lvl7pPr>
            <a:lvl8pPr marL="3200400" marR="0" indent="0" algn="l" rtl="0">
              <a:defRPr/>
            </a:lvl8pPr>
            <a:lvl9pPr marL="3657600" marR="0" indent="0" algn="l" rtl="0">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3" name="Shape 43"/>
          <p:cNvSpPr txBox="1">
            <a:spLocks noGrp="1"/>
          </p:cNvSpPr>
          <p:nvPr>
            <p:ph type="body" idx="1"/>
          </p:nvPr>
        </p:nvSpPr>
        <p:spPr>
          <a:xfrm>
            <a:off x="457200" y="1535112"/>
            <a:ext cx="4040099" cy="639900"/>
          </a:xfrm>
          <a:prstGeom prst="rect">
            <a:avLst/>
          </a:prstGeom>
          <a:noFill/>
          <a:ln>
            <a:noFill/>
          </a:ln>
        </p:spPr>
        <p:txBody>
          <a:bodyPr lIns="91425" tIns="91425" rIns="91425" bIns="91425" anchor="b" anchorCtr="0"/>
          <a:lstStyle>
            <a:lvl1pPr marL="0" indent="0" rtl="0">
              <a:buFont typeface="Calibri"/>
              <a:buNone/>
              <a:defRPr/>
            </a:lvl1pPr>
            <a:lvl2pPr marL="457200" indent="0" rtl="0">
              <a:buFont typeface="Calibri"/>
              <a:buNone/>
              <a:defRPr/>
            </a:lvl2pPr>
            <a:lvl3pPr marL="914400" indent="0" rtl="0">
              <a:buFont typeface="Calibri"/>
              <a:buNone/>
              <a:defRPr/>
            </a:lvl3pPr>
            <a:lvl4pPr marL="1371600" indent="0" rtl="0">
              <a:buFont typeface="Calibri"/>
              <a:buNone/>
              <a:defRPr/>
            </a:lvl4pPr>
            <a:lvl5pPr marL="1828800" indent="0" rtl="0">
              <a:buFont typeface="Calibri"/>
              <a:buNone/>
              <a:defRPr/>
            </a:lvl5pPr>
            <a:lvl6pPr marL="2286000" indent="0" rtl="0">
              <a:buFont typeface="Calibri"/>
              <a:buNone/>
              <a:defRPr/>
            </a:lvl6pPr>
            <a:lvl7pPr marL="2743200" indent="0" rtl="0">
              <a:buFont typeface="Calibri"/>
              <a:buNone/>
              <a:defRPr/>
            </a:lvl7pPr>
            <a:lvl8pPr marL="3200400" indent="0" rtl="0">
              <a:buFont typeface="Calibri"/>
              <a:buNone/>
              <a:defRPr/>
            </a:lvl8pPr>
            <a:lvl9pPr marL="3657600" indent="0" rtl="0">
              <a:buFont typeface="Calibri"/>
              <a:buNone/>
              <a:defRPr/>
            </a:lvl9pPr>
          </a:lstStyle>
          <a:p>
            <a:endParaRPr/>
          </a:p>
        </p:txBody>
      </p:sp>
      <p:sp>
        <p:nvSpPr>
          <p:cNvPr id="44" name="Shape 44"/>
          <p:cNvSpPr txBox="1">
            <a:spLocks noGrp="1"/>
          </p:cNvSpPr>
          <p:nvPr>
            <p:ph type="body" idx="2"/>
          </p:nvPr>
        </p:nvSpPr>
        <p:spPr>
          <a:xfrm>
            <a:off x="457200" y="2174875"/>
            <a:ext cx="4040099" cy="39513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5" name="Shape 45"/>
          <p:cNvSpPr txBox="1">
            <a:spLocks noGrp="1"/>
          </p:cNvSpPr>
          <p:nvPr>
            <p:ph type="body" idx="3"/>
          </p:nvPr>
        </p:nvSpPr>
        <p:spPr>
          <a:xfrm>
            <a:off x="4645025" y="1535112"/>
            <a:ext cx="4041900" cy="639900"/>
          </a:xfrm>
          <a:prstGeom prst="rect">
            <a:avLst/>
          </a:prstGeom>
          <a:noFill/>
          <a:ln>
            <a:noFill/>
          </a:ln>
        </p:spPr>
        <p:txBody>
          <a:bodyPr lIns="91425" tIns="91425" rIns="91425" bIns="91425" anchor="b" anchorCtr="0"/>
          <a:lstStyle>
            <a:lvl1pPr marL="0" indent="0" rtl="0">
              <a:buFont typeface="Calibri"/>
              <a:buNone/>
              <a:defRPr/>
            </a:lvl1pPr>
            <a:lvl2pPr marL="457200" indent="0" rtl="0">
              <a:buFont typeface="Calibri"/>
              <a:buNone/>
              <a:defRPr/>
            </a:lvl2pPr>
            <a:lvl3pPr marL="914400" indent="0" rtl="0">
              <a:buFont typeface="Calibri"/>
              <a:buNone/>
              <a:defRPr/>
            </a:lvl3pPr>
            <a:lvl4pPr marL="1371600" indent="0" rtl="0">
              <a:buFont typeface="Calibri"/>
              <a:buNone/>
              <a:defRPr/>
            </a:lvl4pPr>
            <a:lvl5pPr marL="1828800" indent="0" rtl="0">
              <a:buFont typeface="Calibri"/>
              <a:buNone/>
              <a:defRPr/>
            </a:lvl5pPr>
            <a:lvl6pPr marL="2286000" indent="0" rtl="0">
              <a:buFont typeface="Calibri"/>
              <a:buNone/>
              <a:defRPr/>
            </a:lvl6pPr>
            <a:lvl7pPr marL="2743200" indent="0" rtl="0">
              <a:buFont typeface="Calibri"/>
              <a:buNone/>
              <a:defRPr/>
            </a:lvl7pPr>
            <a:lvl8pPr marL="3200400" indent="0" rtl="0">
              <a:buFont typeface="Calibri"/>
              <a:buNone/>
              <a:defRPr/>
            </a:lvl8pPr>
            <a:lvl9pPr marL="3657600" indent="0" rtl="0">
              <a:buFont typeface="Calibri"/>
              <a:buNone/>
              <a:defRPr/>
            </a:lvl9pPr>
          </a:lstStyle>
          <a:p>
            <a:endParaRPr/>
          </a:p>
        </p:txBody>
      </p:sp>
      <p:sp>
        <p:nvSpPr>
          <p:cNvPr id="46" name="Shape 46"/>
          <p:cNvSpPr txBox="1">
            <a:spLocks noGrp="1"/>
          </p:cNvSpPr>
          <p:nvPr>
            <p:ph type="body" idx="4"/>
          </p:nvPr>
        </p:nvSpPr>
        <p:spPr>
          <a:xfrm>
            <a:off x="4645025" y="2174875"/>
            <a:ext cx="4041900" cy="39513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7" name="Shape 47"/>
          <p:cNvSpPr txBox="1">
            <a:spLocks noGrp="1"/>
          </p:cNvSpPr>
          <p:nvPr>
            <p:ph type="dt" idx="10"/>
          </p:nvPr>
        </p:nvSpPr>
        <p:spPr>
          <a:xfrm>
            <a:off x="457200" y="6356350"/>
            <a:ext cx="2133599" cy="365099"/>
          </a:xfrm>
          <a:prstGeom prst="rect">
            <a:avLst/>
          </a:prstGeom>
          <a:noFill/>
          <a:ln>
            <a:noFill/>
          </a:ln>
        </p:spPr>
        <p:txBody>
          <a:bodyPr lIns="91425" tIns="91425" rIns="91425" bIns="91425" anchor="ctr" anchorCtr="0"/>
          <a:lstStyle>
            <a:lvl1pPr marL="0" marR="0" indent="0" algn="l" rtl="0">
              <a:defRPr/>
            </a:lvl1pPr>
            <a:lvl2pPr marL="457200" marR="0" indent="0" algn="l" rtl="0">
              <a:defRPr/>
            </a:lvl2pPr>
            <a:lvl3pPr marL="914400" marR="0" indent="0" algn="l" rtl="0">
              <a:defRPr/>
            </a:lvl3pPr>
            <a:lvl4pPr marL="1371600" marR="0" indent="0" algn="l" rtl="0">
              <a:defRPr/>
            </a:lvl4pPr>
            <a:lvl5pPr marL="1828800" marR="0" indent="0" algn="l" rtl="0">
              <a:defRPr/>
            </a:lvl5pPr>
            <a:lvl6pPr marL="2286000" marR="0" indent="0" algn="l" rtl="0">
              <a:defRPr/>
            </a:lvl6pPr>
            <a:lvl7pPr marL="2743200" marR="0" indent="0" algn="l" rtl="0">
              <a:defRPr/>
            </a:lvl7pPr>
            <a:lvl8pPr marL="3200400" marR="0" indent="0" algn="l" rtl="0">
              <a:defRPr/>
            </a:lvl8pPr>
            <a:lvl9pPr marL="3657600" marR="0" indent="0" algn="l" rtl="0">
              <a:defRPr/>
            </a:lvl9pPr>
          </a:lstStyle>
          <a:p>
            <a:endParaRPr/>
          </a:p>
        </p:txBody>
      </p:sp>
      <p:sp>
        <p:nvSpPr>
          <p:cNvPr id="48" name="Shape 48"/>
          <p:cNvSpPr txBox="1">
            <a:spLocks noGrp="1"/>
          </p:cNvSpPr>
          <p:nvPr>
            <p:ph type="ftr" idx="11"/>
          </p:nvPr>
        </p:nvSpPr>
        <p:spPr>
          <a:xfrm>
            <a:off x="3124200" y="6356350"/>
            <a:ext cx="2895600" cy="365099"/>
          </a:xfrm>
          <a:prstGeom prst="rect">
            <a:avLst/>
          </a:prstGeom>
          <a:noFill/>
          <a:ln>
            <a:noFill/>
          </a:ln>
        </p:spPr>
        <p:txBody>
          <a:bodyPr lIns="91425" tIns="91425" rIns="91425" bIns="91425" anchor="ctr" anchorCtr="0"/>
          <a:lstStyle>
            <a:lvl1pPr marL="0" marR="0" indent="0" algn="ctr" rtl="0">
              <a:defRPr/>
            </a:lvl1pPr>
            <a:lvl2pPr marL="457200" marR="0" indent="0" algn="l" rtl="0">
              <a:defRPr/>
            </a:lvl2pPr>
            <a:lvl3pPr marL="914400" marR="0" indent="0" algn="l" rtl="0">
              <a:defRPr/>
            </a:lvl3pPr>
            <a:lvl4pPr marL="1371600" marR="0" indent="0" algn="l" rtl="0">
              <a:defRPr/>
            </a:lvl4pPr>
            <a:lvl5pPr marL="1828800" marR="0" indent="0" algn="l" rtl="0">
              <a:defRPr/>
            </a:lvl5pPr>
            <a:lvl6pPr marL="2286000" marR="0" indent="0" algn="l" rtl="0">
              <a:defRPr/>
            </a:lvl6pPr>
            <a:lvl7pPr marL="2743200" marR="0" indent="0" algn="l" rtl="0">
              <a:defRPr/>
            </a:lvl7pPr>
            <a:lvl8pPr marL="3200400" marR="0" indent="0" algn="l" rtl="0">
              <a:defRPr/>
            </a:lvl8pPr>
            <a:lvl9pPr marL="3657600" marR="0" indent="0" algn="l" rtl="0">
              <a:defRPr/>
            </a:lvl9pPr>
          </a:lstStyle>
          <a:p>
            <a:endParaRPr/>
          </a:p>
        </p:txBody>
      </p:sp>
      <p:sp>
        <p:nvSpPr>
          <p:cNvPr id="49" name="Shape 49"/>
          <p:cNvSpPr txBox="1">
            <a:spLocks noGrp="1"/>
          </p:cNvSpPr>
          <p:nvPr>
            <p:ph type="sldNum" idx="12"/>
          </p:nvPr>
        </p:nvSpPr>
        <p:spPr>
          <a:xfrm>
            <a:off x="6553200" y="6356350"/>
            <a:ext cx="2133599" cy="365099"/>
          </a:xfrm>
          <a:prstGeom prst="rect">
            <a:avLst/>
          </a:prstGeom>
          <a:noFill/>
          <a:ln>
            <a:noFill/>
          </a:ln>
        </p:spPr>
        <p:txBody>
          <a:bodyPr lIns="91425" tIns="91425" rIns="91425" bIns="91425" anchor="ctr" anchorCtr="0"/>
          <a:lstStyle>
            <a:lvl1pPr marL="0" marR="0" indent="0" algn="r" rtl="0">
              <a:defRPr/>
            </a:lvl1pPr>
            <a:lvl2pPr marL="457200" marR="0" indent="0" algn="l" rtl="0">
              <a:defRPr/>
            </a:lvl2pPr>
            <a:lvl3pPr marL="914400" marR="0" indent="0" algn="l" rtl="0">
              <a:defRPr/>
            </a:lvl3pPr>
            <a:lvl4pPr marL="1371600" marR="0" indent="0" algn="l" rtl="0">
              <a:defRPr/>
            </a:lvl4pPr>
            <a:lvl5pPr marL="1828800" marR="0" indent="0" algn="l" rtl="0">
              <a:defRPr/>
            </a:lvl5pPr>
            <a:lvl6pPr marL="2286000" marR="0" indent="0" algn="l" rtl="0">
              <a:defRPr/>
            </a:lvl6pPr>
            <a:lvl7pPr marL="2743200" marR="0" indent="0" algn="l" rtl="0">
              <a:defRPr/>
            </a:lvl7pPr>
            <a:lvl8pPr marL="3200400" marR="0" indent="0" algn="l" rtl="0">
              <a:defRPr/>
            </a:lvl8pPr>
            <a:lvl9pPr marL="3657600" marR="0" indent="0" algn="l" rtl="0">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p:spPr>
        <p:txBody>
          <a:bodyPr lIns="91425" tIns="91425" rIns="91425" bIns="91425" anchor="b" anchorCtr="0"/>
          <a:lstStyle>
            <a:lvl1pPr marL="0">
              <a:buClr>
                <a:schemeClr val="accent1"/>
              </a:buClr>
              <a:buSzPct val="100000"/>
              <a:buNone/>
              <a:defRPr sz="3600" b="1">
                <a:solidFill>
                  <a:schemeClr val="accent1"/>
                </a:solidFill>
              </a:defRPr>
            </a:lvl1pPr>
            <a:lvl2pPr marL="0" indent="228600">
              <a:buClr>
                <a:schemeClr val="accent1"/>
              </a:buClr>
              <a:buSzPct val="100000"/>
              <a:buNone/>
              <a:defRPr sz="3600" b="1">
                <a:solidFill>
                  <a:schemeClr val="accent1"/>
                </a:solidFill>
              </a:defRPr>
            </a:lvl2pPr>
            <a:lvl3pPr marL="0" indent="228600">
              <a:buClr>
                <a:schemeClr val="accent1"/>
              </a:buClr>
              <a:buSzPct val="100000"/>
              <a:buNone/>
              <a:defRPr sz="3600" b="1">
                <a:solidFill>
                  <a:schemeClr val="accent1"/>
                </a:solidFill>
              </a:defRPr>
            </a:lvl3pPr>
            <a:lvl4pPr marL="0" indent="228600">
              <a:buClr>
                <a:schemeClr val="accent1"/>
              </a:buClr>
              <a:buSzPct val="100000"/>
              <a:buNone/>
              <a:defRPr sz="3600" b="1">
                <a:solidFill>
                  <a:schemeClr val="accent1"/>
                </a:solidFill>
              </a:defRPr>
            </a:lvl4pPr>
            <a:lvl5pPr marL="0" indent="228600">
              <a:buClr>
                <a:schemeClr val="accent1"/>
              </a:buClr>
              <a:buSzPct val="100000"/>
              <a:buNone/>
              <a:defRPr sz="3600" b="1">
                <a:solidFill>
                  <a:schemeClr val="accent1"/>
                </a:solidFill>
              </a:defRPr>
            </a:lvl5pPr>
            <a:lvl6pPr marL="0" indent="228600">
              <a:buClr>
                <a:schemeClr val="accent1"/>
              </a:buClr>
              <a:buSzPct val="100000"/>
              <a:buNone/>
              <a:defRPr sz="3600" b="1">
                <a:solidFill>
                  <a:schemeClr val="accent1"/>
                </a:solidFill>
              </a:defRPr>
            </a:lvl6pPr>
            <a:lvl7pPr marL="0" indent="228600">
              <a:buClr>
                <a:schemeClr val="accent1"/>
              </a:buClr>
              <a:buSzPct val="100000"/>
              <a:buNone/>
              <a:defRPr sz="3600" b="1">
                <a:solidFill>
                  <a:schemeClr val="accent1"/>
                </a:solidFill>
              </a:defRPr>
            </a:lvl7pPr>
            <a:lvl8pPr marL="0" indent="228600">
              <a:buClr>
                <a:schemeClr val="accent1"/>
              </a:buClr>
              <a:buSzPct val="100000"/>
              <a:buNone/>
              <a:defRPr sz="3600" b="1">
                <a:solidFill>
                  <a:schemeClr val="accent1"/>
                </a:solidFill>
              </a:defRPr>
            </a:lvl8pPr>
            <a:lvl9pPr marL="0" indent="228600">
              <a:buClr>
                <a:schemeClr val="accent1"/>
              </a:buClr>
              <a:buSzPct val="100000"/>
              <a:buNone/>
              <a:defRPr sz="3600" b="1">
                <a:solidFill>
                  <a:schemeClr val="accent1"/>
                </a:solidFill>
              </a:defRPr>
            </a:lvl9pPr>
          </a:lstStyle>
          <a:p>
            <a:endParaRPr/>
          </a:p>
        </p:txBody>
      </p:sp>
      <p:sp>
        <p:nvSpPr>
          <p:cNvPr id="10" name="Shape 10"/>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cxnSp>
        <p:nvCxnSpPr>
          <p:cNvPr id="11" name="Shape 11"/>
          <p:cNvCxnSpPr/>
          <p:nvPr/>
        </p:nvCxnSpPr>
        <p:spPr>
          <a:xfrm>
            <a:off x="457200" y="6697679"/>
            <a:ext cx="8229600" cy="0"/>
          </a:xfrm>
          <a:prstGeom prst="straightConnector1">
            <a:avLst/>
          </a:prstGeom>
          <a:noFill/>
          <a:ln w="50800" cap="flat">
            <a:solidFill>
              <a:schemeClr val="lt2"/>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youtube.com/v/eh3TXsx8B40" TargetMode="External"/><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1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1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8.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9.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6.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 Id="rId3" Type="http://schemas.openxmlformats.org/officeDocument/2006/relationships/image" Target="../media/image2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23.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24.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25.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26.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27.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28.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29.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hyperlink" Target="http://www.corestandards.org/ELA-Literacy/CCRA/R/8/" TargetMode="External"/><Relationship Id="rId4" Type="http://schemas.openxmlformats.org/officeDocument/2006/relationships/hyperlink" Target="http://www.corestandards.org/ELA-Literacy/CCRA/W/1/" TargetMode="External"/><Relationship Id="rId5" Type="http://schemas.openxmlformats.org/officeDocument/2006/relationships/hyperlink" Target="http://www.corestandards.org/ELA-Literacy/WHST/6-8/1/"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30.jpg"/></Relationships>
</file>

<file path=ppt/slides/_rels/slide51.xml.rels><?xml version="1.0" encoding="UTF-8" standalone="yes"?>
<Relationships xmlns="http://schemas.openxmlformats.org/package/2006/relationships"><Relationship Id="rId3" Type="http://schemas.openxmlformats.org/officeDocument/2006/relationships/image" Target="../media/image31.gif"/><Relationship Id="rId4" Type="http://schemas.openxmlformats.org/officeDocument/2006/relationships/image" Target="../media/image32.jpg"/><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hyperlink" Target="http://youtube.com/v/gAg3uMlNyHA" TargetMode="External"/><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g"/><Relationship Id="rId6" Type="http://schemas.openxmlformats.org/officeDocument/2006/relationships/image" Target="../media/image7.jpg"/><Relationship Id="rId7" Type="http://schemas.openxmlformats.org/officeDocument/2006/relationships/image" Target="../media/image8.jpg"/><Relationship Id="rId8"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ctrTitle"/>
          </p:nvPr>
        </p:nvSpPr>
        <p:spPr>
          <a:xfrm>
            <a:off x="457200" y="751675"/>
            <a:ext cx="8229600" cy="13089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a:solidFill>
                  <a:schemeClr val="dk1"/>
                </a:solidFill>
                <a:latin typeface="Calibri"/>
                <a:ea typeface="Calibri"/>
                <a:cs typeface="Calibri"/>
                <a:sym typeface="Calibri"/>
              </a:rPr>
              <a:t>
</a:t>
            </a:r>
            <a:r>
              <a:rPr lang="en-US" sz="4400" i="0" u="none" strike="noStrike" cap="none" baseline="0">
                <a:solidFill>
                  <a:schemeClr val="dk1"/>
                </a:solidFill>
                <a:latin typeface="Calibri"/>
                <a:ea typeface="Calibri"/>
                <a:cs typeface="Calibri"/>
                <a:sym typeface="Calibri"/>
              </a:rPr>
              <a:t>The Art of Teaching Argument</a:t>
            </a:r>
            <a:r>
              <a:rPr lang="en-US" sz="4400" b="0" i="0" u="none" strike="noStrike" cap="none" baseline="0">
                <a:solidFill>
                  <a:schemeClr val="dk1"/>
                </a:solidFill>
                <a:latin typeface="Calibri"/>
                <a:ea typeface="Calibri"/>
                <a:cs typeface="Calibri"/>
                <a:sym typeface="Calibri"/>
              </a:rPr>
              <a:t> </a:t>
            </a:r>
            <a:r>
              <a:rPr lang="en-US" sz="3000">
                <a:solidFill>
                  <a:srgbClr val="CC0000"/>
                </a:solidFill>
                <a:latin typeface="Calibri"/>
                <a:ea typeface="Calibri"/>
                <a:cs typeface="Calibri"/>
                <a:sym typeface="Calibri"/>
              </a:rPr>
              <a:t>artofteachingargument.wikispaces.com/</a:t>
            </a:r>
          </a:p>
        </p:txBody>
      </p:sp>
      <p:sp>
        <p:nvSpPr>
          <p:cNvPr id="52" name="Shape 52"/>
          <p:cNvSpPr txBox="1">
            <a:spLocks noGrp="1"/>
          </p:cNvSpPr>
          <p:nvPr>
            <p:ph type="subTitle" idx="1"/>
          </p:nvPr>
        </p:nvSpPr>
        <p:spPr>
          <a:xfrm>
            <a:off x="457200" y="4955189"/>
            <a:ext cx="8229600" cy="1643400"/>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Calibri"/>
              <a:buNone/>
            </a:pPr>
            <a:r>
              <a:rPr lang="en-US" sz="3200" b="0" i="0" u="none" strike="noStrike" cap="none" baseline="0">
                <a:solidFill>
                  <a:srgbClr val="888888"/>
                </a:solidFill>
                <a:latin typeface="Calibri"/>
                <a:ea typeface="Calibri"/>
                <a:cs typeface="Calibri"/>
                <a:sym typeface="Calibri"/>
              </a:rPr>
              <a:t>Delia DeCourcy   Susan Wilson-Golab</a:t>
            </a:r>
          </a:p>
          <a:p>
            <a:pPr marL="0" marR="0" lvl="0" indent="0" algn="ctr" rtl="0">
              <a:spcBef>
                <a:spcPts val="0"/>
              </a:spcBef>
              <a:buClr>
                <a:srgbClr val="888888"/>
              </a:buClr>
              <a:buSzPct val="25000"/>
              <a:buFont typeface="Calibri"/>
              <a:buNone/>
            </a:pPr>
            <a:r>
              <a:rPr lang="en-US" sz="2400">
                <a:solidFill>
                  <a:srgbClr val="888888"/>
                </a:solidFill>
                <a:latin typeface="Calibri"/>
                <a:ea typeface="Calibri"/>
                <a:cs typeface="Calibri"/>
                <a:sym typeface="Calibri"/>
              </a:rPr>
              <a:t>Oakland Schools</a:t>
            </a:r>
          </a:p>
          <a:p>
            <a:pPr marL="0" marR="0" lvl="0" indent="0" algn="ctr" rtl="0">
              <a:spcBef>
                <a:spcPts val="0"/>
              </a:spcBef>
              <a:buClr>
                <a:srgbClr val="888888"/>
              </a:buClr>
              <a:buSzPct val="25000"/>
              <a:buFont typeface="Calibri"/>
              <a:buNone/>
            </a:pPr>
            <a:r>
              <a:rPr lang="en-US" sz="2400" i="1">
                <a:solidFill>
                  <a:srgbClr val="888888"/>
                </a:solidFill>
                <a:latin typeface="Calibri"/>
                <a:ea typeface="Calibri"/>
                <a:cs typeface="Calibri"/>
                <a:sym typeface="Calibri"/>
              </a:rPr>
              <a:t>ELA - Social Studies - Science</a:t>
            </a:r>
          </a:p>
        </p:txBody>
      </p:sp>
      <p:pic>
        <p:nvPicPr>
          <p:cNvPr id="53" name="Shape 53"/>
          <p:cNvPicPr preferRelativeResize="0"/>
          <p:nvPr/>
        </p:nvPicPr>
        <p:blipFill>
          <a:blip r:embed="rId3"/>
          <a:stretch>
            <a:fillRect/>
          </a:stretch>
        </p:blipFill>
        <p:spPr>
          <a:xfrm>
            <a:off x="3421450" y="2449587"/>
            <a:ext cx="2301087" cy="2301087"/>
          </a:xfrm>
          <a:prstGeom prst="rect">
            <a:avLst/>
          </a:prstGeom>
        </p:spPr>
      </p:pic>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Share &amp; Analyze </a:t>
            </a:r>
          </a:p>
        </p:txBody>
      </p:sp>
      <p:sp>
        <p:nvSpPr>
          <p:cNvPr id="115" name="Shape 115"/>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1"/>
              </a:buClr>
              <a:buSzPct val="100000"/>
              <a:buFont typeface="Arial"/>
              <a:buAutoNum type="arabicPeriod"/>
            </a:pPr>
            <a:r>
              <a:rPr lang="en-US"/>
              <a:t>Share your </a:t>
            </a:r>
            <a:r>
              <a:rPr lang="en-US">
                <a:solidFill>
                  <a:srgbClr val="CC0000"/>
                </a:solidFill>
              </a:rPr>
              <a:t>flash draft</a:t>
            </a:r>
            <a:r>
              <a:rPr lang="en-US"/>
              <a:t> with a partner.</a:t>
            </a:r>
          </a:p>
          <a:p>
            <a:pPr marL="457200" lvl="0" indent="-419100" rtl="0">
              <a:buClr>
                <a:schemeClr val="dk1"/>
              </a:buClr>
              <a:buSzPct val="100000"/>
              <a:buFont typeface="Arial"/>
              <a:buAutoNum type="arabicPeriod"/>
            </a:pPr>
            <a:r>
              <a:rPr lang="en-US"/>
              <a:t>Partner say back.  What was the:</a:t>
            </a:r>
          </a:p>
          <a:p>
            <a:pPr marL="914400" lvl="0" indent="-419100" rtl="0">
              <a:buClr>
                <a:schemeClr val="dk1"/>
              </a:buClr>
              <a:buSzPct val="166666"/>
              <a:buFont typeface="Arial"/>
              <a:buChar char="•"/>
            </a:pPr>
            <a:r>
              <a:rPr lang="en-US"/>
              <a:t>claim</a:t>
            </a:r>
          </a:p>
          <a:p>
            <a:pPr marL="914400" lvl="0" indent="-419100" rtl="0">
              <a:buClr>
                <a:schemeClr val="dk1"/>
              </a:buClr>
              <a:buSzPct val="166666"/>
              <a:buFont typeface="Arial"/>
              <a:buChar char="•"/>
            </a:pPr>
            <a:r>
              <a:rPr lang="en-US"/>
              <a:t>evidence</a:t>
            </a:r>
          </a:p>
          <a:p>
            <a:pPr marL="914400" lvl="0" indent="-419100" rtl="0">
              <a:buClr>
                <a:schemeClr val="dk1"/>
              </a:buClr>
              <a:buSzPct val="166666"/>
              <a:buFont typeface="Arial"/>
              <a:buChar char="•"/>
            </a:pPr>
            <a:r>
              <a:rPr lang="en-US"/>
              <a:t>reasoning (connection between claim &amp; evidence)</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Share &amp; Analyze</a:t>
            </a:r>
          </a:p>
        </p:txBody>
      </p:sp>
      <p:sp>
        <p:nvSpPr>
          <p:cNvPr id="121" name="Shape 12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US"/>
              <a:t>HAVE A CONVERSATION: FEEDBACK</a:t>
            </a:r>
          </a:p>
          <a:p>
            <a:endParaRPr lang="en-US"/>
          </a:p>
          <a:p>
            <a:pPr marL="457200" lvl="0" indent="-419100" rtl="0">
              <a:buClr>
                <a:schemeClr val="dk1"/>
              </a:buClr>
              <a:buSzPct val="166666"/>
              <a:buFont typeface="Arial"/>
              <a:buChar char="•"/>
            </a:pPr>
            <a:r>
              <a:rPr lang="en-US"/>
              <a:t>What was the strongest part of the argument and why?</a:t>
            </a:r>
          </a:p>
          <a:p>
            <a:endParaRPr lang="en-US"/>
          </a:p>
          <a:p>
            <a:pPr marL="457200" lvl="0" indent="-419100">
              <a:buClr>
                <a:schemeClr val="dk1"/>
              </a:buClr>
              <a:buSzPct val="166666"/>
              <a:buFont typeface="Arial"/>
              <a:buChar char="•"/>
            </a:pPr>
            <a:r>
              <a:rPr lang="en-US"/>
              <a:t>What could the writer add or subtract to improve the argument?</a:t>
            </a: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Arguments in the Real World</a:t>
            </a:r>
          </a:p>
        </p:txBody>
      </p:sp>
      <p:sp>
        <p:nvSpPr>
          <p:cNvPr id="127" name="Shape 12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sp>
        <p:nvSpPr>
          <p:cNvPr id="128" name="Shape 128">
            <a:hlinkClick r:id="rId3"/>
          </p:cNvPr>
          <p:cNvSpPr/>
          <p:nvPr/>
        </p:nvSpPr>
        <p:spPr>
          <a:xfrm>
            <a:off x="1260200" y="1600200"/>
            <a:ext cx="6623600" cy="4967700"/>
          </a:xfrm>
          <a:prstGeom prst="rect">
            <a:avLst/>
          </a:prstGeom>
          <a:blipFill>
            <a:blip r:embed="rId4"/>
            <a:stretch>
              <a:fillRect/>
            </a:stretch>
          </a:blipFill>
          <a:ln>
            <a:noFill/>
          </a:ln>
        </p:spPr>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Students’ Concept of Argument/Writing</a:t>
            </a:r>
          </a:p>
        </p:txBody>
      </p:sp>
      <p:sp>
        <p:nvSpPr>
          <p:cNvPr id="134" name="Shape 134"/>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US" sz="1800" b="1" i="1">
                <a:solidFill>
                  <a:srgbClr val="292934"/>
                </a:solidFill>
              </a:rPr>
              <a:t>What high schoolers sometimes come to us with (and what can get in the way of their college writing/thinking):</a:t>
            </a:r>
          </a:p>
          <a:p>
            <a:pPr lvl="0" rtl="0">
              <a:buNone/>
            </a:pPr>
            <a:r>
              <a:rPr lang="en-US" sz="2400" b="1" i="1">
                <a:solidFill>
                  <a:srgbClr val="292934"/>
                </a:solidFill>
              </a:rPr>
              <a:t>* a tendency to see writing and research as report rather than discovery; not seeing or believing that you can write to find and hone your ideas, and that some of this comes from the richly complex relationships that evolve between ideas that may take sentences and paragraphs (i.e., not just a "However") to explain and unpack; in conjunction with this, not always knowing or believing how thoughtful responses from readers (including themselves) can really help along a writer's process of discovery.   </a:t>
            </a:r>
          </a:p>
          <a:p>
            <a:pPr lvl="0" algn="r" rtl="0">
              <a:buClr>
                <a:schemeClr val="dk1"/>
              </a:buClr>
              <a:buSzPct val="45833"/>
              <a:buFont typeface="Arial"/>
              <a:buNone/>
            </a:pPr>
            <a:r>
              <a:rPr lang="en-US" sz="2400" b="1" i="1">
                <a:solidFill>
                  <a:srgbClr val="292934"/>
                </a:solidFill>
              </a:rPr>
              <a:t>- MSU Writing Instructors</a:t>
            </a:r>
          </a:p>
          <a:p>
            <a:endParaRPr lang="en-US" sz="2400" b="1" i="1">
              <a:solidFill>
                <a:srgbClr val="292934"/>
              </a:solidFill>
            </a:endParaRP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Foundational Concepts of Argument</a:t>
            </a:r>
          </a:p>
        </p:txBody>
      </p:sp>
      <p:sp>
        <p:nvSpPr>
          <p:cNvPr id="140" name="Shape 14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lnSpc>
                <a:spcPct val="115000"/>
              </a:lnSpc>
              <a:spcBef>
                <a:spcPts val="0"/>
              </a:spcBef>
              <a:buClr>
                <a:srgbClr val="CC0000"/>
              </a:buClr>
              <a:buSzPct val="166666"/>
              <a:buFont typeface="Arial"/>
              <a:buChar char="•"/>
            </a:pPr>
            <a:r>
              <a:rPr lang="en-US">
                <a:solidFill>
                  <a:srgbClr val="CC0000"/>
                </a:solidFill>
              </a:rPr>
              <a:t>Claim</a:t>
            </a:r>
          </a:p>
          <a:p>
            <a:pPr marL="457200" lvl="0" indent="-419100" rtl="0">
              <a:lnSpc>
                <a:spcPct val="115000"/>
              </a:lnSpc>
              <a:spcBef>
                <a:spcPts val="0"/>
              </a:spcBef>
              <a:buClr>
                <a:schemeClr val="dk1"/>
              </a:buClr>
              <a:buSzPct val="166666"/>
              <a:buFont typeface="Arial"/>
              <a:buChar char="•"/>
            </a:pPr>
            <a:r>
              <a:rPr lang="en-US">
                <a:solidFill>
                  <a:srgbClr val="CC0000"/>
                </a:solidFill>
              </a:rPr>
              <a:t>Evidence</a:t>
            </a:r>
            <a:r>
              <a:rPr lang="en-US"/>
              <a:t> (standards and nature of evidence differs by subject area)</a:t>
            </a:r>
          </a:p>
          <a:p>
            <a:pPr marL="457200" lvl="0" indent="-419100" rtl="0">
              <a:lnSpc>
                <a:spcPct val="115000"/>
              </a:lnSpc>
              <a:spcBef>
                <a:spcPts val="0"/>
              </a:spcBef>
              <a:buClr>
                <a:schemeClr val="dk1"/>
              </a:buClr>
              <a:buSzPct val="166666"/>
              <a:buFont typeface="Arial"/>
              <a:buChar char="•"/>
            </a:pPr>
            <a:r>
              <a:rPr lang="en-US">
                <a:solidFill>
                  <a:srgbClr val="CC0000"/>
                </a:solidFill>
              </a:rPr>
              <a:t>Reasoning/Analysis/Warrant</a:t>
            </a:r>
            <a:r>
              <a:rPr lang="en-US"/>
              <a:t> - an explanation of how the evidence supports the claim</a:t>
            </a:r>
          </a:p>
          <a:p>
            <a:pPr marL="457200" lvl="0" indent="-419100" rtl="0">
              <a:lnSpc>
                <a:spcPct val="115000"/>
              </a:lnSpc>
              <a:spcBef>
                <a:spcPts val="0"/>
              </a:spcBef>
              <a:buClr>
                <a:schemeClr val="dk1"/>
              </a:buClr>
              <a:buSzPct val="166666"/>
              <a:buFont typeface="Arial"/>
              <a:buChar char="•"/>
            </a:pPr>
            <a:r>
              <a:rPr lang="en-US">
                <a:solidFill>
                  <a:srgbClr val="CC0000"/>
                </a:solidFill>
              </a:rPr>
              <a:t>Counterargument/Rebuttals</a:t>
            </a:r>
            <a:r>
              <a:rPr lang="en-US"/>
              <a:t> - refute competing claims</a:t>
            </a:r>
          </a:p>
          <a:p>
            <a:pPr marL="457200" lvl="0" indent="-419100" rtl="0">
              <a:lnSpc>
                <a:spcPct val="115000"/>
              </a:lnSpc>
              <a:spcBef>
                <a:spcPts val="0"/>
              </a:spcBef>
              <a:buClr>
                <a:schemeClr val="dk1"/>
              </a:buClr>
              <a:buSzPct val="166666"/>
              <a:buFont typeface="Arial"/>
              <a:buChar char="•"/>
            </a:pPr>
            <a:r>
              <a:rPr lang="en-US"/>
              <a:t>Consideration of </a:t>
            </a:r>
            <a:r>
              <a:rPr lang="en-US">
                <a:solidFill>
                  <a:srgbClr val="CC0000"/>
                </a:solidFill>
              </a:rPr>
              <a:t>audience</a:t>
            </a:r>
          </a:p>
          <a:p>
            <a:endParaRPr lang="en-US">
              <a:solidFill>
                <a:srgbClr val="CC0000"/>
              </a:solidFill>
            </a:endParaRPr>
          </a:p>
          <a:p>
            <a:endParaRPr lang="en-US">
              <a:solidFill>
                <a:srgbClr val="CC0000"/>
              </a:solidFill>
            </a:endParaRP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Shape 145"/>
          <p:cNvPicPr preferRelativeResize="0"/>
          <p:nvPr/>
        </p:nvPicPr>
        <p:blipFill>
          <a:blip r:embed="rId3"/>
          <a:stretch>
            <a:fillRect/>
          </a:stretch>
        </p:blipFill>
        <p:spPr>
          <a:xfrm>
            <a:off x="178900" y="2497000"/>
            <a:ext cx="8786199" cy="3598275"/>
          </a:xfrm>
          <a:prstGeom prst="rect">
            <a:avLst/>
          </a:prstGeom>
          <a:noFill/>
          <a:ln>
            <a:noFill/>
          </a:ln>
        </p:spPr>
      </p:pic>
      <p:sp>
        <p:nvSpPr>
          <p:cNvPr id="146" name="Shape 14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Toulmin Model</a:t>
            </a:r>
          </a:p>
        </p:txBody>
      </p:sp>
      <p:sp>
        <p:nvSpPr>
          <p:cNvPr id="147" name="Shape 14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Argument as a Habit of Mind</a:t>
            </a:r>
          </a:p>
        </p:txBody>
      </p:sp>
      <p:sp>
        <p:nvSpPr>
          <p:cNvPr id="153" name="Shape 15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1"/>
              </a:buClr>
              <a:buSzPct val="166666"/>
              <a:buFont typeface="Arial"/>
              <a:buChar char="•"/>
            </a:pPr>
            <a:r>
              <a:rPr lang="en-US"/>
              <a:t>In your teaching</a:t>
            </a:r>
          </a:p>
          <a:p>
            <a:pPr marL="457200" lvl="0" indent="-419100" rtl="0">
              <a:buClr>
                <a:schemeClr val="dk1"/>
              </a:buClr>
              <a:buSzPct val="166666"/>
              <a:buFont typeface="Arial"/>
              <a:buChar char="•"/>
            </a:pPr>
            <a:r>
              <a:rPr lang="en-US"/>
              <a:t>In your students’ </a:t>
            </a:r>
          </a:p>
          <a:p>
            <a:pPr marL="914400" lvl="1" indent="-381000" rtl="0">
              <a:buClr>
                <a:schemeClr val="dk1"/>
              </a:buClr>
              <a:buSzPct val="80000"/>
              <a:buFont typeface="Courier New"/>
              <a:buChar char="o"/>
            </a:pPr>
            <a:r>
              <a:rPr lang="en-US"/>
              <a:t>thinking</a:t>
            </a:r>
          </a:p>
          <a:p>
            <a:pPr marL="914400" lvl="1" indent="-381000" rtl="0">
              <a:buClr>
                <a:schemeClr val="dk1"/>
              </a:buClr>
              <a:buSzPct val="80000"/>
              <a:buFont typeface="Courier New"/>
              <a:buChar char="o"/>
            </a:pPr>
            <a:r>
              <a:rPr lang="en-US"/>
              <a:t>discussion</a:t>
            </a:r>
          </a:p>
          <a:p>
            <a:pPr marL="914400" lvl="1" indent="-381000" rtl="0">
              <a:buClr>
                <a:schemeClr val="dk1"/>
              </a:buClr>
              <a:buSzPct val="80000"/>
              <a:buFont typeface="Courier New"/>
              <a:buChar char="o"/>
            </a:pPr>
            <a:r>
              <a:rPr lang="en-US"/>
              <a:t>writing</a:t>
            </a:r>
          </a:p>
          <a:p>
            <a:endParaRPr lang="en-US"/>
          </a:p>
          <a:p>
            <a:endParaRPr lang="en-US"/>
          </a:p>
          <a:p>
            <a:pPr marL="457200" lvl="0" indent="-419100" rtl="0">
              <a:lnSpc>
                <a:spcPct val="115000"/>
              </a:lnSpc>
              <a:spcBef>
                <a:spcPts val="0"/>
              </a:spcBef>
              <a:buClr>
                <a:schemeClr val="dk1"/>
              </a:buClr>
              <a:buSzPct val="166666"/>
              <a:buFont typeface="Arial"/>
              <a:buChar char="•"/>
            </a:pPr>
            <a:r>
              <a:rPr lang="en-US"/>
              <a:t>Teach across the year</a:t>
            </a:r>
          </a:p>
          <a:p>
            <a:pPr marL="914400" lvl="1" indent="-381000" rtl="0">
              <a:lnSpc>
                <a:spcPct val="115000"/>
              </a:lnSpc>
              <a:spcBef>
                <a:spcPts val="0"/>
              </a:spcBef>
              <a:buClr>
                <a:schemeClr val="dk1"/>
              </a:buClr>
              <a:buSzPct val="80000"/>
              <a:buFont typeface="Courier New"/>
              <a:buChar char="o"/>
            </a:pPr>
            <a:r>
              <a:rPr lang="en-US" i="1"/>
              <a:t>Everything is an argument.</a:t>
            </a:r>
          </a:p>
          <a:p>
            <a:pPr marL="457200" lvl="0" indent="-419100" rtl="0">
              <a:lnSpc>
                <a:spcPct val="115000"/>
              </a:lnSpc>
              <a:spcBef>
                <a:spcPts val="0"/>
              </a:spcBef>
              <a:buClr>
                <a:schemeClr val="dk1"/>
              </a:buClr>
              <a:buSzPct val="166666"/>
              <a:buFont typeface="Arial"/>
              <a:buChar char="•"/>
            </a:pPr>
            <a:r>
              <a:rPr lang="en-US"/>
              <a:t>Consistently use rhetorical language to build students’ academic vocabulary. </a:t>
            </a:r>
          </a:p>
          <a:p>
            <a:pPr marL="914400" lvl="1" indent="-381000" rtl="0">
              <a:lnSpc>
                <a:spcPct val="115000"/>
              </a:lnSpc>
              <a:spcBef>
                <a:spcPts val="0"/>
              </a:spcBef>
              <a:buClr>
                <a:schemeClr val="dk1"/>
              </a:buClr>
              <a:buSzPct val="80000"/>
              <a:buFont typeface="Courier New"/>
              <a:buChar char="o"/>
            </a:pPr>
            <a:r>
              <a:rPr lang="en-US"/>
              <a:t>Name the moves of argument.</a:t>
            </a:r>
          </a:p>
          <a:p>
            <a:endParaRPr lang="en-US"/>
          </a:p>
        </p:txBody>
      </p:sp>
      <p:pic>
        <p:nvPicPr>
          <p:cNvPr id="154" name="Shape 154"/>
          <p:cNvPicPr preferRelativeResize="0"/>
          <p:nvPr/>
        </p:nvPicPr>
        <p:blipFill>
          <a:blip r:embed="rId3"/>
          <a:stretch>
            <a:fillRect/>
          </a:stretch>
        </p:blipFill>
        <p:spPr>
          <a:xfrm>
            <a:off x="5627850" y="1771325"/>
            <a:ext cx="2770324" cy="2770324"/>
          </a:xfrm>
          <a:prstGeom prst="rect">
            <a:avLst/>
          </a:prstGeom>
        </p:spPr>
      </p:pic>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457200" y="274650"/>
            <a:ext cx="8471999" cy="1143000"/>
          </a:xfrm>
          <a:prstGeom prst="rect">
            <a:avLst/>
          </a:prstGeom>
        </p:spPr>
        <p:txBody>
          <a:bodyPr lIns="91425" tIns="91425" rIns="91425" bIns="91425" anchor="b" anchorCtr="0">
            <a:noAutofit/>
          </a:bodyPr>
          <a:lstStyle/>
          <a:p>
            <a:pPr lvl="0" rtl="0">
              <a:buNone/>
            </a:pPr>
            <a:r>
              <a:rPr lang="en-US" sz="3200"/>
              <a:t>Instructional Strategies to </a:t>
            </a:r>
          </a:p>
          <a:p>
            <a:pPr lvl="0" rtl="0">
              <a:buNone/>
            </a:pPr>
            <a:r>
              <a:rPr lang="en-US" sz="3200"/>
              <a:t>Build Argument Culture &amp; Habits of Mind</a:t>
            </a:r>
          </a:p>
        </p:txBody>
      </p:sp>
      <p:sp>
        <p:nvSpPr>
          <p:cNvPr id="160" name="Shape 160"/>
          <p:cNvSpPr txBox="1">
            <a:spLocks noGrp="1"/>
          </p:cNvSpPr>
          <p:nvPr>
            <p:ph type="body" idx="1"/>
          </p:nvPr>
        </p:nvSpPr>
        <p:spPr>
          <a:xfrm>
            <a:off x="457200" y="1600200"/>
            <a:ext cx="3994500" cy="4967700"/>
          </a:xfrm>
          <a:prstGeom prst="rect">
            <a:avLst/>
          </a:prstGeom>
        </p:spPr>
        <p:txBody>
          <a:bodyPr lIns="91425" tIns="91425" rIns="91425" bIns="91425" anchor="t" anchorCtr="0">
            <a:noAutofit/>
          </a:bodyPr>
          <a:lstStyle/>
          <a:p>
            <a:pPr lvl="0" rtl="0">
              <a:buClr>
                <a:schemeClr val="dk1"/>
              </a:buClr>
              <a:buSzPct val="36666"/>
              <a:buFont typeface="Arial"/>
              <a:buNone/>
            </a:pPr>
            <a:r>
              <a:rPr lang="en-US">
                <a:solidFill>
                  <a:srgbClr val="CC0000"/>
                </a:solidFill>
              </a:rPr>
              <a:t>informal writing</a:t>
            </a:r>
          </a:p>
          <a:p>
            <a:pPr marL="457200" lvl="0" indent="-419100" rtl="0">
              <a:buClr>
                <a:schemeClr val="dk1"/>
              </a:buClr>
              <a:buSzPct val="166666"/>
              <a:buFont typeface="Arial"/>
              <a:buChar char="•"/>
            </a:pPr>
            <a:r>
              <a:rPr lang="en-US"/>
              <a:t>first thoughts</a:t>
            </a:r>
          </a:p>
          <a:p>
            <a:pPr marL="457200" lvl="0" indent="-419100" rtl="0">
              <a:buClr>
                <a:schemeClr val="dk1"/>
              </a:buClr>
              <a:buSzPct val="166666"/>
              <a:buFont typeface="Arial"/>
              <a:buChar char="•"/>
            </a:pPr>
            <a:r>
              <a:rPr lang="en-US"/>
              <a:t>respond to a prompt</a:t>
            </a:r>
          </a:p>
          <a:p>
            <a:pPr marL="457200" lvl="0" indent="-419100" rtl="0">
              <a:buClr>
                <a:schemeClr val="dk1"/>
              </a:buClr>
              <a:buSzPct val="166666"/>
              <a:buFont typeface="Arial"/>
              <a:buChar char="•"/>
            </a:pPr>
            <a:r>
              <a:rPr lang="en-US"/>
              <a:t>visual thinking routines</a:t>
            </a:r>
          </a:p>
          <a:p>
            <a:pPr marL="457200" lvl="0" indent="-419100" rtl="0">
              <a:buClr>
                <a:schemeClr val="dk1"/>
              </a:buClr>
              <a:buSzPct val="166666"/>
              <a:buFont typeface="Arial"/>
              <a:buChar char="•"/>
            </a:pPr>
            <a:r>
              <a:rPr lang="en-US"/>
              <a:t>flash drafts </a:t>
            </a:r>
          </a:p>
        </p:txBody>
      </p:sp>
      <p:sp>
        <p:nvSpPr>
          <p:cNvPr id="161" name="Shape 161"/>
          <p:cNvSpPr txBox="1">
            <a:spLocks noGrp="1"/>
          </p:cNvSpPr>
          <p:nvPr>
            <p:ph type="body" idx="2"/>
          </p:nvPr>
        </p:nvSpPr>
        <p:spPr>
          <a:xfrm>
            <a:off x="4692273" y="1600200"/>
            <a:ext cx="3994500" cy="4967700"/>
          </a:xfrm>
          <a:prstGeom prst="rect">
            <a:avLst/>
          </a:prstGeom>
        </p:spPr>
        <p:txBody>
          <a:bodyPr lIns="91425" tIns="91425" rIns="91425" bIns="91425" anchor="t" anchorCtr="0">
            <a:noAutofit/>
          </a:bodyPr>
          <a:lstStyle/>
          <a:p>
            <a:pPr lvl="0" rtl="0">
              <a:buClr>
                <a:schemeClr val="dk1"/>
              </a:buClr>
              <a:buSzPct val="36666"/>
              <a:buFont typeface="Arial"/>
              <a:buNone/>
            </a:pPr>
            <a:r>
              <a:rPr lang="en-US">
                <a:solidFill>
                  <a:srgbClr val="CC0000"/>
                </a:solidFill>
              </a:rPr>
              <a:t>annotation</a:t>
            </a:r>
          </a:p>
          <a:p>
            <a:pPr marL="457200" lvl="0" indent="-419100" rtl="0">
              <a:buClr>
                <a:schemeClr val="dk1"/>
              </a:buClr>
              <a:buSzPct val="166666"/>
              <a:buFont typeface="Arial"/>
              <a:buChar char="•"/>
            </a:pPr>
            <a:r>
              <a:rPr lang="en-US"/>
              <a:t>talk to the text</a:t>
            </a:r>
          </a:p>
          <a:p>
            <a:pPr marL="457200" lvl="0" indent="-419100" rtl="0">
              <a:buClr>
                <a:schemeClr val="dk1"/>
              </a:buClr>
              <a:buSzPct val="166666"/>
              <a:buFont typeface="Arial"/>
              <a:buChar char="•"/>
            </a:pPr>
            <a:r>
              <a:rPr lang="en-US"/>
              <a:t>text in the middle</a:t>
            </a:r>
          </a:p>
          <a:p>
            <a:pPr lvl="0" rtl="0">
              <a:buClr>
                <a:schemeClr val="dk1"/>
              </a:buClr>
              <a:buSzPct val="36666"/>
              <a:buFont typeface="Arial"/>
              <a:buNone/>
            </a:pPr>
            <a:r>
              <a:rPr lang="en-US">
                <a:solidFill>
                  <a:srgbClr val="CC0000"/>
                </a:solidFill>
              </a:rPr>
              <a:t>discourse</a:t>
            </a:r>
          </a:p>
          <a:p>
            <a:pPr marL="457200" lvl="0" indent="-419100" rtl="0">
              <a:buClr>
                <a:schemeClr val="dk1"/>
              </a:buClr>
              <a:buSzPct val="166666"/>
              <a:buFont typeface="Arial"/>
              <a:buChar char="•"/>
            </a:pPr>
            <a:r>
              <a:rPr lang="en-US"/>
              <a:t>Socratic seminar</a:t>
            </a:r>
          </a:p>
          <a:p>
            <a:pPr marL="457200" lvl="0" indent="-419100" rtl="0">
              <a:buClr>
                <a:schemeClr val="dk1"/>
              </a:buClr>
              <a:buSzPct val="166666"/>
              <a:buFont typeface="Arial"/>
              <a:buChar char="•"/>
            </a:pPr>
            <a:r>
              <a:rPr lang="en-US"/>
              <a:t>structured small groups - test ideas</a:t>
            </a:r>
          </a:p>
          <a:p>
            <a:pPr marL="457200" lvl="0" indent="-419100" rtl="0">
              <a:buClr>
                <a:schemeClr val="dk1"/>
              </a:buClr>
              <a:buSzPct val="166666"/>
              <a:buFont typeface="Arial"/>
              <a:buChar char="•"/>
            </a:pPr>
            <a:r>
              <a:rPr lang="en-US"/>
              <a:t>talk protocol</a:t>
            </a:r>
          </a:p>
          <a:p>
            <a:pPr marL="457200" lvl="0" indent="-419100" rtl="0">
              <a:buClr>
                <a:schemeClr val="dk1"/>
              </a:buClr>
              <a:buSzPct val="166666"/>
              <a:buFont typeface="Arial"/>
              <a:buChar char="•"/>
            </a:pPr>
            <a:r>
              <a:rPr lang="en-US"/>
              <a:t>debates</a:t>
            </a:r>
          </a:p>
          <a:p>
            <a:pPr marL="457200" lvl="0" indent="-419100" rtl="0">
              <a:buClr>
                <a:schemeClr val="dk1"/>
              </a:buClr>
              <a:buSzPct val="166666"/>
              <a:buFont typeface="Arial"/>
              <a:buChar char="•"/>
            </a:pPr>
            <a:r>
              <a:rPr lang="en-US"/>
              <a:t>think alouds</a:t>
            </a:r>
          </a:p>
        </p:txBody>
      </p:sp>
      <p:sp>
        <p:nvSpPr>
          <p:cNvPr id="162" name="Shape 162"/>
          <p:cNvSpPr txBox="1"/>
          <p:nvPr/>
        </p:nvSpPr>
        <p:spPr>
          <a:xfrm>
            <a:off x="239100" y="4971375"/>
            <a:ext cx="4430699" cy="1335900"/>
          </a:xfrm>
          <a:prstGeom prst="rect">
            <a:avLst/>
          </a:prstGeom>
        </p:spPr>
        <p:txBody>
          <a:bodyPr lIns="91425" tIns="91425" rIns="91425" bIns="91425" anchor="t" anchorCtr="0">
            <a:noAutofit/>
          </a:bodyPr>
          <a:lstStyle/>
          <a:p>
            <a:pPr lvl="0" rtl="0">
              <a:buNone/>
            </a:pPr>
            <a:r>
              <a:rPr lang="en-US">
                <a:solidFill>
                  <a:srgbClr val="CC0000"/>
                </a:solidFill>
              </a:rPr>
              <a:t>
</a:t>
            </a:r>
            <a:r>
              <a:rPr lang="en-US" sz="2400" b="1" i="1">
                <a:solidFill>
                  <a:srgbClr val="CC0000"/>
                </a:solidFill>
              </a:rPr>
              <a:t>component tasks</a:t>
            </a:r>
          </a:p>
          <a:p>
            <a:endParaRPr lang="en-US" sz="2400" b="1" i="1">
              <a:solidFill>
                <a:srgbClr val="CC0000"/>
              </a:solidFill>
            </a:endParaRPr>
          </a:p>
          <a:p>
            <a:pPr>
              <a:buNone/>
            </a:pPr>
            <a:r>
              <a:rPr lang="en-US" sz="2400" b="1" i="1">
                <a:solidFill>
                  <a:srgbClr val="CC0000"/>
                </a:solidFill>
              </a:rPr>
              <a:t>building reasoning muscles</a:t>
            </a:r>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algn="ctr" rtl="0">
              <a:buNone/>
            </a:pPr>
            <a:r>
              <a:rPr lang="en-US" sz="4800" i="1">
                <a:solidFill>
                  <a:srgbClr val="7030A0"/>
                </a:solidFill>
              </a:rPr>
              <a:t>BREAK</a:t>
            </a:r>
          </a:p>
        </p:txBody>
      </p:sp>
      <p:sp>
        <p:nvSpPr>
          <p:cNvPr id="168" name="Shape 168"/>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US" sz="3600" b="1">
                <a:solidFill>
                  <a:srgbClr val="DA0002"/>
                </a:solidFill>
              </a:rPr>
              <a:t>Join the Art of Teaching Argument Community</a:t>
            </a:r>
          </a:p>
          <a:p>
            <a:pPr marL="457200" lvl="0" indent="-381000" rtl="0">
              <a:buClr>
                <a:schemeClr val="dk1"/>
              </a:buClr>
              <a:buSzPct val="166666"/>
              <a:buFont typeface="Arial"/>
              <a:buChar char="•"/>
            </a:pPr>
            <a:r>
              <a:rPr lang="en-US" sz="2400"/>
              <a:t>Log in to your Google account</a:t>
            </a:r>
          </a:p>
          <a:p>
            <a:pPr marL="457200" lvl="0" indent="-381000" rtl="0">
              <a:buClr>
                <a:schemeClr val="dk1"/>
              </a:buClr>
              <a:buSzPct val="166666"/>
              <a:buFont typeface="Arial"/>
              <a:buChar char="•"/>
            </a:pPr>
            <a:r>
              <a:rPr lang="en-US" sz="2400"/>
              <a:t>Visit: plus.google.com/communities</a:t>
            </a:r>
          </a:p>
          <a:p>
            <a:pPr marL="457200" lvl="0" indent="-381000" rtl="0">
              <a:buClr>
                <a:schemeClr val="dk1"/>
              </a:buClr>
              <a:buSzPct val="166666"/>
              <a:buFont typeface="Arial"/>
              <a:buChar char="•"/>
            </a:pPr>
            <a:r>
              <a:rPr lang="en-US" sz="2400"/>
              <a:t>search for The Art of Teaching Argument</a:t>
            </a:r>
          </a:p>
          <a:p>
            <a:pPr marL="457200" lvl="0" indent="-381000" rtl="0">
              <a:buClr>
                <a:schemeClr val="dk1"/>
              </a:buClr>
              <a:buSzPct val="166666"/>
              <a:buFont typeface="Arial"/>
              <a:buChar char="•"/>
            </a:pPr>
            <a:r>
              <a:rPr lang="en-US" sz="2400"/>
              <a:t>Click Join Community</a:t>
            </a:r>
          </a:p>
          <a:p>
            <a:pPr marL="457200" lvl="0" indent="-381000" rtl="0">
              <a:buClr>
                <a:schemeClr val="dk1"/>
              </a:buClr>
              <a:buSzPct val="166666"/>
              <a:buFont typeface="Arial"/>
              <a:buChar char="•"/>
            </a:pPr>
            <a:r>
              <a:rPr lang="en-US" sz="2400"/>
              <a:t>We will accept your invitation</a:t>
            </a:r>
          </a:p>
          <a:p>
            <a:pPr marL="457200" lvl="0" indent="-381000" rtl="0">
              <a:buClr>
                <a:schemeClr val="dk1"/>
              </a:buClr>
              <a:buSzPct val="166666"/>
              <a:buFont typeface="Arial"/>
              <a:buChar char="•"/>
            </a:pPr>
            <a:r>
              <a:rPr lang="en-US" sz="2400"/>
              <a:t>Once you’re a member, click on the cog (settings) to turn your notifications on.</a:t>
            </a:r>
          </a:p>
          <a:p>
            <a:pPr marL="457200" lvl="0" indent="-381000" rtl="0">
              <a:buClr>
                <a:schemeClr val="dk1"/>
              </a:buClr>
              <a:buSzPct val="166666"/>
              <a:buFont typeface="Arial"/>
              <a:buChar char="•"/>
            </a:pPr>
            <a:r>
              <a:rPr lang="en-US" sz="2400"/>
              <a:t>Share your current interests, curiosities, and challenges with teaching argument writing.</a:t>
            </a:r>
          </a:p>
          <a:p>
            <a:endParaRPr lang="en-US" sz="2400"/>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p:nvPr/>
        </p:nvSpPr>
        <p:spPr>
          <a:xfrm>
            <a:off x="1440175" y="963175"/>
            <a:ext cx="6432899" cy="646199"/>
          </a:xfrm>
          <a:prstGeom prst="rect">
            <a:avLst/>
          </a:prstGeom>
          <a:noFill/>
          <a:ln>
            <a:noFill/>
          </a:ln>
        </p:spPr>
        <p:txBody>
          <a:bodyPr lIns="91425" tIns="45700" rIns="91425" bIns="45700" anchor="t" anchorCtr="0">
            <a:noAutofit/>
          </a:bodyPr>
          <a:lstStyle/>
          <a:p>
            <a:pPr marL="0" marR="0" lvl="0" indent="0" algn="l" rtl="0">
              <a:buSzPct val="25000"/>
              <a:buNone/>
            </a:pPr>
            <a:r>
              <a:rPr lang="en-US" sz="3000">
                <a:solidFill>
                  <a:schemeClr val="dk1"/>
                </a:solidFill>
              </a:rPr>
              <a:t>BUILDING REASONING MUSCLES</a:t>
            </a:r>
          </a:p>
          <a:p>
            <a:pPr marL="0" marR="0" lvl="0" indent="0" algn="ctr" rtl="0">
              <a:buSzPct val="25000"/>
              <a:buNone/>
            </a:pPr>
            <a:r>
              <a:rPr lang="en-US" sz="3000" i="1">
                <a:solidFill>
                  <a:schemeClr val="dk1"/>
                </a:solidFill>
              </a:rPr>
              <a:t>Are rats useful friends to humans or dangerous foes?</a:t>
            </a:r>
          </a:p>
        </p:txBody>
      </p:sp>
      <p:sp>
        <p:nvSpPr>
          <p:cNvPr id="174" name="Shape 174"/>
          <p:cNvSpPr txBox="1">
            <a:spLocks noGrp="1"/>
          </p:cNvSpPr>
          <p:nvPr>
            <p:ph type="body" idx="1"/>
          </p:nvPr>
        </p:nvSpPr>
        <p:spPr>
          <a:xfrm>
            <a:off x="457200" y="5875078"/>
            <a:ext cx="8229600" cy="692700"/>
          </a:xfrm>
          <a:prstGeom prst="rect">
            <a:avLst/>
          </a:prstGeom>
        </p:spPr>
        <p:txBody>
          <a:bodyPr lIns="91425" tIns="91425" rIns="91425" bIns="91425" anchor="t" anchorCtr="0">
            <a:noAutofit/>
          </a:bodyPr>
          <a:lstStyle/>
          <a:p>
            <a:pPr>
              <a:buNone/>
            </a:pPr>
            <a:r>
              <a:rPr lang="en-US" sz="2400" b="1"/>
              <a:t>ARGUMENT TALK PROTOCOL </a:t>
            </a:r>
          </a:p>
        </p:txBody>
      </p:sp>
      <p:pic>
        <p:nvPicPr>
          <p:cNvPr id="175" name="Shape 175"/>
          <p:cNvPicPr preferRelativeResize="0"/>
          <p:nvPr/>
        </p:nvPicPr>
        <p:blipFill>
          <a:blip r:embed="rId3"/>
          <a:stretch>
            <a:fillRect/>
          </a:stretch>
        </p:blipFill>
        <p:spPr>
          <a:xfrm>
            <a:off x="2864162" y="2565325"/>
            <a:ext cx="3415675" cy="3433574"/>
          </a:xfrm>
          <a:prstGeom prst="rect">
            <a:avLst/>
          </a:prstGeom>
        </p:spPr>
      </p:pic>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Today’s Workshop Goals</a:t>
            </a:r>
          </a:p>
        </p:txBody>
      </p:sp>
      <p:sp>
        <p:nvSpPr>
          <p:cNvPr id="59" name="Shape 5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1"/>
              </a:buClr>
              <a:buSzPct val="166666"/>
              <a:buFont typeface="Arial"/>
              <a:buChar char="•"/>
            </a:pPr>
            <a:r>
              <a:rPr lang="en-US"/>
              <a:t>To review the </a:t>
            </a:r>
            <a:r>
              <a:rPr lang="en-US">
                <a:solidFill>
                  <a:srgbClr val="CC0000"/>
                </a:solidFill>
              </a:rPr>
              <a:t>foundational moves</a:t>
            </a:r>
            <a:r>
              <a:rPr lang="en-US"/>
              <a:t> of argument.</a:t>
            </a:r>
          </a:p>
          <a:p>
            <a:pPr marL="457200" lvl="0" indent="-419100" rtl="0">
              <a:buClr>
                <a:schemeClr val="dk1"/>
              </a:buClr>
              <a:buSzPct val="166666"/>
              <a:buFont typeface="Arial"/>
              <a:buChar char="•"/>
            </a:pPr>
            <a:r>
              <a:rPr lang="en-US"/>
              <a:t>To experience how to build a </a:t>
            </a:r>
            <a:r>
              <a:rPr lang="en-US">
                <a:solidFill>
                  <a:srgbClr val="CC0000"/>
                </a:solidFill>
              </a:rPr>
              <a:t>culture of argument</a:t>
            </a:r>
            <a:r>
              <a:rPr lang="en-US"/>
              <a:t> in your classroom.</a:t>
            </a:r>
          </a:p>
          <a:p>
            <a:pPr marL="457200" lvl="0" indent="-419100" rtl="0">
              <a:buClr>
                <a:schemeClr val="dk1"/>
              </a:buClr>
              <a:buSzPct val="166666"/>
              <a:buFont typeface="Arial"/>
              <a:buChar char="•"/>
            </a:pPr>
            <a:r>
              <a:rPr lang="en-US"/>
              <a:t>To explore a possible </a:t>
            </a:r>
            <a:r>
              <a:rPr lang="en-US">
                <a:solidFill>
                  <a:srgbClr val="CC0000"/>
                </a:solidFill>
              </a:rPr>
              <a:t>argument task progression</a:t>
            </a:r>
            <a:r>
              <a:rPr lang="en-US"/>
              <a:t> for your students.</a:t>
            </a:r>
          </a:p>
          <a:p>
            <a:pPr marL="457200" lvl="0" indent="-419100" rtl="0">
              <a:buClr>
                <a:schemeClr val="dk1"/>
              </a:buClr>
              <a:buSzPct val="166666"/>
              <a:buFont typeface="Arial"/>
              <a:buChar char="•"/>
            </a:pPr>
            <a:r>
              <a:rPr lang="en-US"/>
              <a:t>To experiment with effective </a:t>
            </a:r>
            <a:r>
              <a:rPr lang="en-US">
                <a:solidFill>
                  <a:srgbClr val="CC0000"/>
                </a:solidFill>
              </a:rPr>
              <a:t>argument task design</a:t>
            </a:r>
            <a:r>
              <a:rPr lang="en-US"/>
              <a:t>.</a:t>
            </a:r>
          </a:p>
          <a:p>
            <a:endParaRPr lang="en-US"/>
          </a:p>
        </p:txBody>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body" idx="1"/>
          </p:nvPr>
        </p:nvSpPr>
        <p:spPr>
          <a:xfrm>
            <a:off x="457200" y="5875078"/>
            <a:ext cx="8229600" cy="692700"/>
          </a:xfrm>
          <a:prstGeom prst="rect">
            <a:avLst/>
          </a:prstGeom>
        </p:spPr>
        <p:txBody>
          <a:bodyPr lIns="91425" tIns="91425" rIns="91425" bIns="91425" anchor="t" anchorCtr="0">
            <a:noAutofit/>
          </a:bodyPr>
          <a:lstStyle/>
          <a:p>
            <a:pPr>
              <a:buNone/>
            </a:pPr>
            <a:r>
              <a:rPr lang="en-US" sz="3600" b="1">
                <a:solidFill>
                  <a:srgbClr val="FF0000"/>
                </a:solidFill>
              </a:rPr>
              <a:t>LUNCH!</a:t>
            </a:r>
          </a:p>
        </p:txBody>
      </p:sp>
      <p:pic>
        <p:nvPicPr>
          <p:cNvPr id="181" name="Shape 181"/>
          <p:cNvPicPr preferRelativeResize="0"/>
          <p:nvPr/>
        </p:nvPicPr>
        <p:blipFill>
          <a:blip r:embed="rId3"/>
          <a:stretch>
            <a:fillRect/>
          </a:stretch>
        </p:blipFill>
        <p:spPr>
          <a:xfrm>
            <a:off x="1666100" y="819100"/>
            <a:ext cx="5970824" cy="3966024"/>
          </a:xfrm>
          <a:prstGeom prst="rect">
            <a:avLst/>
          </a:prstGeom>
        </p:spPr>
      </p:pic>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Shape 186"/>
          <p:cNvPicPr preferRelativeResize="0"/>
          <p:nvPr/>
        </p:nvPicPr>
        <p:blipFill>
          <a:blip r:embed="rId3"/>
          <a:stretch>
            <a:fillRect/>
          </a:stretch>
        </p:blipFill>
        <p:spPr>
          <a:xfrm>
            <a:off x="5" y="5"/>
            <a:ext cx="9143994" cy="6857994"/>
          </a:xfrm>
          <a:prstGeom prst="rect">
            <a:avLst/>
          </a:prstGeom>
        </p:spPr>
      </p:pic>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lgn="ctr">
              <a:buNone/>
            </a:pPr>
            <a:r>
              <a:rPr lang="en-US"/>
              <a:t>Coding Activity</a:t>
            </a:r>
          </a:p>
        </p:txBody>
      </p:sp>
      <p:sp>
        <p:nvSpPr>
          <p:cNvPr id="192" name="Shape 192"/>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pic>
        <p:nvPicPr>
          <p:cNvPr id="193" name="Shape 193"/>
          <p:cNvPicPr preferRelativeResize="0"/>
          <p:nvPr/>
        </p:nvPicPr>
        <p:blipFill>
          <a:blip r:embed="rId3"/>
          <a:stretch>
            <a:fillRect/>
          </a:stretch>
        </p:blipFill>
        <p:spPr>
          <a:xfrm>
            <a:off x="2737049" y="1749700"/>
            <a:ext cx="3669900" cy="4901424"/>
          </a:xfrm>
          <a:prstGeom prst="rect">
            <a:avLst/>
          </a:prstGeom>
        </p:spPr>
      </p:pic>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p:nvPr/>
        </p:nvSpPr>
        <p:spPr>
          <a:xfrm>
            <a:off x="457200" y="1032825"/>
            <a:ext cx="8005499" cy="18591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6600" b="1" i="0" u="none" strike="noStrike" cap="none" baseline="0">
                <a:solidFill>
                  <a:srgbClr val="CC0000"/>
                </a:solidFill>
              </a:rPr>
              <a:t>Shifting </a:t>
            </a:r>
            <a:r>
              <a:rPr lang="en-US" sz="6600" b="1">
                <a:solidFill>
                  <a:srgbClr val="CC0000"/>
                </a:solidFill>
              </a:rPr>
              <a:t>O</a:t>
            </a:r>
            <a:r>
              <a:rPr lang="en-US" sz="6600" b="1" i="0" u="none" strike="noStrike" cap="none" baseline="0">
                <a:solidFill>
                  <a:srgbClr val="CC0000"/>
                </a:solidFill>
              </a:rPr>
              <a:t>ur </a:t>
            </a:r>
            <a:r>
              <a:rPr lang="en-US" sz="6600" b="1">
                <a:solidFill>
                  <a:srgbClr val="CC0000"/>
                </a:solidFill>
              </a:rPr>
              <a:t>L</a:t>
            </a:r>
            <a:r>
              <a:rPr lang="en-US" sz="6600" b="1" i="0" u="none" strike="noStrike" cap="none" baseline="0">
                <a:solidFill>
                  <a:srgbClr val="CC0000"/>
                </a:solidFill>
              </a:rPr>
              <a:t>anguage</a:t>
            </a:r>
          </a:p>
          <a:p>
            <a:endParaRPr lang="en-US" sz="6600" b="1" i="0" u="none" strike="noStrike" cap="none" baseline="0">
              <a:solidFill>
                <a:srgbClr val="CC0000"/>
              </a:solidFill>
            </a:endParaRPr>
          </a:p>
        </p:txBody>
      </p:sp>
      <p:sp>
        <p:nvSpPr>
          <p:cNvPr id="199" name="Shape 199"/>
          <p:cNvSpPr txBox="1">
            <a:spLocks noGrp="1"/>
          </p:cNvSpPr>
          <p:nvPr>
            <p:ph type="body" idx="1"/>
          </p:nvPr>
        </p:nvSpPr>
        <p:spPr>
          <a:xfrm>
            <a:off x="457200" y="5875078"/>
            <a:ext cx="8229600" cy="692700"/>
          </a:xfrm>
          <a:prstGeom prst="rect">
            <a:avLst/>
          </a:prstGeom>
        </p:spPr>
        <p:txBody>
          <a:bodyPr lIns="91425" tIns="91425" rIns="91425" bIns="91425" anchor="t" anchorCtr="0">
            <a:noAutofit/>
          </a:bodyPr>
          <a:lstStyle/>
          <a:p>
            <a:pPr>
              <a:buNone/>
            </a:pPr>
            <a:r>
              <a:rPr lang="en-US" sz="4400" i="1"/>
              <a:t>Curriculum and Assessment </a:t>
            </a:r>
          </a:p>
        </p:txBody>
      </p:sp>
      <p:pic>
        <p:nvPicPr>
          <p:cNvPr id="200" name="Shape 200"/>
          <p:cNvPicPr preferRelativeResize="0"/>
          <p:nvPr/>
        </p:nvPicPr>
        <p:blipFill>
          <a:blip r:embed="rId3"/>
          <a:stretch>
            <a:fillRect/>
          </a:stretch>
        </p:blipFill>
        <p:spPr>
          <a:xfrm>
            <a:off x="2669712" y="3435500"/>
            <a:ext cx="3580474" cy="2227549"/>
          </a:xfrm>
          <a:prstGeom prst="rect">
            <a:avLst/>
          </a:prstGeom>
        </p:spPr>
      </p:pic>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b="0" i="0" u="none" strike="noStrike" cap="none" baseline="0">
                <a:solidFill>
                  <a:schemeClr val="dk1"/>
                </a:solidFill>
                <a:latin typeface="Calibri"/>
                <a:ea typeface="Calibri"/>
                <a:cs typeface="Calibri"/>
                <a:sym typeface="Calibri"/>
              </a:rPr>
              <a:t>List of Events         Learning Progression</a:t>
            </a:r>
          </a:p>
        </p:txBody>
      </p:sp>
      <p:sp>
        <p:nvSpPr>
          <p:cNvPr id="206" name="Shape 206"/>
          <p:cNvSpPr txBox="1">
            <a:spLocks noGrp="1"/>
          </p:cNvSpPr>
          <p:nvPr>
            <p:ph type="body" idx="1"/>
          </p:nvPr>
        </p:nvSpPr>
        <p:spPr>
          <a:xfrm>
            <a:off x="457200" y="1600200"/>
            <a:ext cx="4038599" cy="4525963"/>
          </a:xfrm>
          <a:prstGeom prst="rect">
            <a:avLst/>
          </a:prstGeom>
          <a:noFill/>
          <a:ln w="9525" cap="flat">
            <a:solidFill>
              <a:schemeClr val="dk1">
                <a:alpha val="94901"/>
              </a:schemeClr>
            </a:solidFill>
            <a:prstDash val="solid"/>
            <a:round/>
            <a:headEnd type="none" w="med" len="med"/>
            <a:tailEnd type="none" w="med" len="med"/>
          </a:ln>
        </p:spPr>
        <p:txBody>
          <a:bodyPr lIns="91425" tIns="45700" rIns="91425" bIns="45700" anchor="t" anchorCtr="0">
            <a:noAutofit/>
          </a:bodyPr>
          <a:lstStyle/>
          <a:p>
            <a:endParaRPr/>
          </a:p>
        </p:txBody>
      </p:sp>
      <p:sp>
        <p:nvSpPr>
          <p:cNvPr id="207" name="Shape 207"/>
          <p:cNvSpPr txBox="1">
            <a:spLocks noGrp="1"/>
          </p:cNvSpPr>
          <p:nvPr>
            <p:ph type="body" idx="2"/>
          </p:nvPr>
        </p:nvSpPr>
        <p:spPr>
          <a:xfrm>
            <a:off x="4648200" y="1600200"/>
            <a:ext cx="4038599" cy="4525963"/>
          </a:xfrm>
          <a:prstGeom prst="rect">
            <a:avLst/>
          </a:prstGeom>
          <a:noFill/>
          <a:ln w="9525" cap="flat">
            <a:solidFill>
              <a:schemeClr val="dk1">
                <a:alpha val="94901"/>
              </a:schemeClr>
            </a:solidFill>
            <a:prstDash val="solid"/>
            <a:round/>
            <a:headEnd type="none" w="med" len="med"/>
            <a:tailEnd type="none" w="med" len="med"/>
          </a:ln>
        </p:spPr>
        <p:txBody>
          <a:bodyPr lIns="91425" tIns="45700" rIns="91425" bIns="45700" anchor="t" anchorCtr="0">
            <a:noAutofit/>
          </a:bodyPr>
          <a:lstStyle/>
          <a:p>
            <a:endParaRPr/>
          </a:p>
        </p:txBody>
      </p:sp>
      <p:grpSp>
        <p:nvGrpSpPr>
          <p:cNvPr id="208" name="Shape 208"/>
          <p:cNvGrpSpPr/>
          <p:nvPr/>
        </p:nvGrpSpPr>
        <p:grpSpPr>
          <a:xfrm>
            <a:off x="4876800" y="1752598"/>
            <a:ext cx="3657600" cy="4419601"/>
            <a:chOff x="1823" y="632"/>
            <a:chExt cx="2834" cy="2849"/>
          </a:xfrm>
        </p:grpSpPr>
        <p:sp>
          <p:nvSpPr>
            <p:cNvPr id="209" name="Shape 209"/>
            <p:cNvSpPr/>
            <p:nvPr/>
          </p:nvSpPr>
          <p:spPr>
            <a:xfrm>
              <a:off x="3204" y="632"/>
              <a:ext cx="1113" cy="1514"/>
            </a:xfrm>
            <a:custGeom>
              <a:avLst/>
              <a:gdLst/>
              <a:ahLst/>
              <a:cxnLst/>
              <a:rect l="0" t="0" r="0" b="0"/>
              <a:pathLst>
                <a:path w="21600" h="21600" extrusionOk="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ap="flat">
              <a:solidFill>
                <a:srgbClr val="000000"/>
              </a:solidFill>
              <a:prstDash val="solid"/>
              <a:miter/>
              <a:headEnd type="none" w="med" len="med"/>
              <a:tailEnd type="none" w="med" len="med"/>
            </a:ln>
          </p:spPr>
          <p:txBody>
            <a:bodyPr lIns="91425" tIns="45700" rIns="91425" bIns="45700" anchor="t" anchorCtr="0">
              <a:noAutofit/>
            </a:bodyPr>
            <a:lstStyle/>
            <a:p>
              <a:endParaRPr/>
            </a:p>
          </p:txBody>
        </p:sp>
        <p:sp>
          <p:nvSpPr>
            <p:cNvPr id="210" name="Shape 210"/>
            <p:cNvSpPr/>
            <p:nvPr/>
          </p:nvSpPr>
          <p:spPr>
            <a:xfrm>
              <a:off x="2879" y="1736"/>
              <a:ext cx="1778" cy="1379"/>
            </a:xfrm>
            <a:custGeom>
              <a:avLst/>
              <a:gdLst/>
              <a:ahLst/>
              <a:cxnLst/>
              <a:rect l="0" t="0" r="0" b="0"/>
              <a:pathLst>
                <a:path w="21600" h="21600" extrusionOk="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ap="flat">
              <a:solidFill>
                <a:srgbClr val="000000"/>
              </a:solidFill>
              <a:prstDash val="solid"/>
              <a:miter/>
              <a:headEnd type="none" w="med" len="med"/>
              <a:tailEnd type="none" w="med" len="med"/>
            </a:ln>
          </p:spPr>
          <p:txBody>
            <a:bodyPr lIns="91425" tIns="45700" rIns="91425" bIns="45700" anchor="t" anchorCtr="0">
              <a:noAutofit/>
            </a:bodyPr>
            <a:lstStyle/>
            <a:p>
              <a:endParaRPr/>
            </a:p>
          </p:txBody>
        </p:sp>
        <p:sp>
          <p:nvSpPr>
            <p:cNvPr id="211" name="Shape 211"/>
            <p:cNvSpPr/>
            <p:nvPr/>
          </p:nvSpPr>
          <p:spPr>
            <a:xfrm>
              <a:off x="2192" y="1719"/>
              <a:ext cx="1071" cy="1763"/>
            </a:xfrm>
            <a:custGeom>
              <a:avLst/>
              <a:gdLst/>
              <a:ahLst/>
              <a:cxnLst/>
              <a:rect l="0" t="0" r="0" b="0"/>
              <a:pathLst>
                <a:path w="21600" h="21600" extrusionOk="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ap="flat">
              <a:solidFill>
                <a:srgbClr val="000000"/>
              </a:solidFill>
              <a:prstDash val="solid"/>
              <a:miter/>
              <a:headEnd type="none" w="med" len="med"/>
              <a:tailEnd type="none" w="med" len="med"/>
            </a:ln>
          </p:spPr>
          <p:txBody>
            <a:bodyPr lIns="91425" tIns="45700" rIns="91425" bIns="45700" anchor="t" anchorCtr="0">
              <a:noAutofit/>
            </a:bodyPr>
            <a:lstStyle/>
            <a:p>
              <a:endParaRPr/>
            </a:p>
          </p:txBody>
        </p:sp>
        <p:sp>
          <p:nvSpPr>
            <p:cNvPr id="212" name="Shape 212"/>
            <p:cNvSpPr/>
            <p:nvPr/>
          </p:nvSpPr>
          <p:spPr>
            <a:xfrm>
              <a:off x="1823" y="1090"/>
              <a:ext cx="1800" cy="1051"/>
            </a:xfrm>
            <a:custGeom>
              <a:avLst/>
              <a:gdLst/>
              <a:ahLst/>
              <a:cxnLst/>
              <a:rect l="0" t="0" r="0" b="0"/>
              <a:pathLst>
                <a:path w="21600" h="21600" extrusionOk="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ap="flat">
              <a:solidFill>
                <a:srgbClr val="000000"/>
              </a:solidFill>
              <a:prstDash val="solid"/>
              <a:miter/>
              <a:headEnd type="none" w="med" len="med"/>
              <a:tailEnd type="none" w="med" len="med"/>
            </a:ln>
          </p:spPr>
          <p:txBody>
            <a:bodyPr lIns="91425" tIns="45700" rIns="91425" bIns="45700" anchor="t" anchorCtr="0">
              <a:noAutofit/>
            </a:bodyPr>
            <a:lstStyle/>
            <a:p>
              <a:endParaRPr/>
            </a:p>
          </p:txBody>
        </p:sp>
      </p:grpSp>
      <p:sp>
        <p:nvSpPr>
          <p:cNvPr id="213" name="Shape 213"/>
          <p:cNvSpPr/>
          <p:nvPr/>
        </p:nvSpPr>
        <p:spPr>
          <a:xfrm>
            <a:off x="3429000" y="609600"/>
            <a:ext cx="762000" cy="457200"/>
          </a:xfrm>
          <a:prstGeom prst="right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endParaRPr/>
          </a:p>
        </p:txBody>
      </p:sp>
      <p:sp>
        <p:nvSpPr>
          <p:cNvPr id="214" name="Shape 214"/>
          <p:cNvSpPr/>
          <p:nvPr/>
        </p:nvSpPr>
        <p:spPr>
          <a:xfrm>
            <a:off x="838200" y="2463085"/>
            <a:ext cx="685799" cy="737314"/>
          </a:xfrm>
          <a:prstGeom prst="triangle">
            <a:avLst>
              <a:gd name="adj"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endParaRPr/>
          </a:p>
        </p:txBody>
      </p:sp>
      <p:sp>
        <p:nvSpPr>
          <p:cNvPr id="215" name="Shape 215"/>
          <p:cNvSpPr/>
          <p:nvPr/>
        </p:nvSpPr>
        <p:spPr>
          <a:xfrm>
            <a:off x="2057400" y="3968467"/>
            <a:ext cx="1066799" cy="994744"/>
          </a:xfrm>
          <a:prstGeom prst="star5">
            <a:avLst>
              <a:gd name="adj" fmla="val 19098"/>
              <a:gd name="hf" fmla="val 105146"/>
              <a:gd name="vf" fmla="val 110557"/>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endParaRPr/>
          </a:p>
        </p:txBody>
      </p:sp>
      <p:sp>
        <p:nvSpPr>
          <p:cNvPr id="216" name="Shape 216"/>
          <p:cNvSpPr/>
          <p:nvPr/>
        </p:nvSpPr>
        <p:spPr>
          <a:xfrm>
            <a:off x="3505200" y="4359473"/>
            <a:ext cx="762000" cy="900838"/>
          </a:xfrm>
          <a:prstGeom prst="flowChartMerge">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endParaRPr/>
          </a:p>
        </p:txBody>
      </p:sp>
      <p:sp>
        <p:nvSpPr>
          <p:cNvPr id="217" name="Shape 217"/>
          <p:cNvSpPr/>
          <p:nvPr/>
        </p:nvSpPr>
        <p:spPr>
          <a:xfrm>
            <a:off x="838200" y="4746998"/>
            <a:ext cx="838199" cy="1026628"/>
          </a:xfrm>
          <a:prstGeom prst="ellipse">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endParaRPr/>
          </a:p>
        </p:txBody>
      </p:sp>
      <p:sp>
        <p:nvSpPr>
          <p:cNvPr id="218" name="Shape 218"/>
          <p:cNvSpPr/>
          <p:nvPr/>
        </p:nvSpPr>
        <p:spPr>
          <a:xfrm>
            <a:off x="2286000" y="2743200"/>
            <a:ext cx="1295400" cy="694091"/>
          </a:xfrm>
          <a:prstGeom prst="rect">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endParaRPr/>
          </a:p>
        </p:txBody>
      </p:sp>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Working at the “Edge” of Learning</a:t>
            </a:r>
          </a:p>
        </p:txBody>
      </p:sp>
      <p:sp>
        <p:nvSpPr>
          <p:cNvPr id="225" name="Shape 225"/>
          <p:cNvSpPr txBox="1"/>
          <p:nvPr/>
        </p:nvSpPr>
        <p:spPr>
          <a:xfrm>
            <a:off x="723900" y="2032125"/>
            <a:ext cx="7696199" cy="40935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200" b="0" i="1" u="none" strike="noStrike" cap="none" baseline="0">
                <a:solidFill>
                  <a:schemeClr val="dk2"/>
                </a:solidFill>
                <a:latin typeface="Calibri"/>
                <a:ea typeface="Calibri"/>
                <a:cs typeface="Calibri"/>
                <a:sym typeface="Calibri"/>
              </a:rPr>
              <a:t>Progressions invite a developmental view of learning because they lay out how expertise develops over a more or less extended period of time, beginning with rudimentary forms of learning and moving through progressively more sophisticated states.</a:t>
            </a:r>
          </a:p>
          <a:p>
            <a:endParaRPr lang="en-US" sz="3200" b="0" i="1" u="none" strike="noStrike" cap="none" baseline="0">
              <a:solidFill>
                <a:schemeClr val="dk2"/>
              </a:solidFill>
              <a:latin typeface="Calibri"/>
              <a:ea typeface="Calibri"/>
              <a:cs typeface="Calibri"/>
              <a:sym typeface="Calibri"/>
            </a:endParaRPr>
          </a:p>
          <a:p>
            <a:pPr marL="0" marR="0" lvl="0" indent="0" algn="r" rtl="0">
              <a:buSzPct val="25000"/>
              <a:buNone/>
            </a:pPr>
            <a:r>
              <a:rPr lang="en-US" sz="2000">
                <a:solidFill>
                  <a:schemeClr val="dk1"/>
                </a:solidFill>
                <a:latin typeface="Calibri"/>
                <a:ea typeface="Calibri"/>
                <a:cs typeface="Calibri"/>
                <a:sym typeface="Calibri"/>
              </a:rPr>
              <a:t>-Margaret Heritage, p. 37</a:t>
            </a:r>
          </a:p>
          <a:p>
            <a:pPr marL="0" marR="0" lvl="0" indent="0" algn="r" rtl="0">
              <a:buSzPct val="25000"/>
              <a:buNone/>
            </a:pPr>
            <a:r>
              <a:rPr lang="en-US" sz="2000" i="1" u="none" strike="noStrike" cap="none" baseline="0">
                <a:solidFill>
                  <a:schemeClr val="dk1"/>
                </a:solidFill>
                <a:latin typeface="Calibri"/>
                <a:ea typeface="Calibri"/>
                <a:cs typeface="Calibri"/>
                <a:sym typeface="Calibri"/>
              </a:rPr>
              <a:t>Formative Assessment in Practice </a:t>
            </a:r>
          </a:p>
        </p:txBody>
      </p:sp>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What’s a Learning Progression?</a:t>
            </a:r>
          </a:p>
        </p:txBody>
      </p:sp>
      <p:sp>
        <p:nvSpPr>
          <p:cNvPr id="231" name="Shape 231"/>
          <p:cNvSpPr txBox="1">
            <a:spLocks noGrp="1"/>
          </p:cNvSpPr>
          <p:nvPr>
            <p:ph type="body" idx="1"/>
          </p:nvPr>
        </p:nvSpPr>
        <p:spPr>
          <a:xfrm>
            <a:off x="457200" y="1600200"/>
            <a:ext cx="8229600" cy="4967700"/>
          </a:xfrm>
          <a:prstGeom prst="rect">
            <a:avLst/>
          </a:prstGeom>
          <a:noFill/>
          <a:ln>
            <a:noFill/>
          </a:ln>
        </p:spPr>
        <p:txBody>
          <a:bodyPr lIns="91425" tIns="45700" rIns="91425" bIns="45700" anchor="b" anchorCtr="0">
            <a:noAutofit/>
          </a:bodyPr>
          <a:lstStyle/>
          <a:p>
            <a:pPr marL="0" marR="0" lvl="0" indent="0" algn="l" rtl="0">
              <a:spcBef>
                <a:spcPts val="0"/>
              </a:spcBef>
              <a:buClr>
                <a:schemeClr val="dk1"/>
              </a:buClr>
              <a:buSzPct val="25000"/>
              <a:buFont typeface="Calibri"/>
              <a:buNone/>
            </a:pPr>
            <a:r>
              <a:rPr lang="en-US" sz="2400" b="1" i="0" u="none" strike="noStrike" cap="none" baseline="0">
                <a:solidFill>
                  <a:schemeClr val="dk1"/>
                </a:solidFill>
                <a:latin typeface="Calibri"/>
                <a:ea typeface="Calibri"/>
                <a:cs typeface="Calibri"/>
                <a:sym typeface="Calibri"/>
              </a:rPr>
              <a:t>	</a:t>
            </a:r>
          </a:p>
        </p:txBody>
      </p:sp>
      <p:sp>
        <p:nvSpPr>
          <p:cNvPr id="232" name="Shape 232"/>
          <p:cNvSpPr txBox="1">
            <a:spLocks noGrp="1"/>
          </p:cNvSpPr>
          <p:nvPr>
            <p:ph type="body" idx="2"/>
          </p:nvPr>
        </p:nvSpPr>
        <p:spPr>
          <a:xfrm>
            <a:off x="457200" y="2583462"/>
            <a:ext cx="4040099" cy="3006600"/>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Calibri"/>
              <a:buNone/>
            </a:pPr>
            <a:r>
              <a:rPr lang="en-US" sz="2400" b="0" i="0" u="none" strike="noStrike" cap="none" baseline="0">
                <a:solidFill>
                  <a:schemeClr val="dk1"/>
                </a:solidFill>
                <a:latin typeface="Calibri"/>
                <a:ea typeface="Calibri"/>
                <a:cs typeface="Calibri"/>
                <a:sym typeface="Calibri"/>
              </a:rPr>
              <a:t>Sequence set of </a:t>
            </a:r>
            <a:r>
              <a:rPr lang="en-US" sz="2400" b="0" i="0" u="none" strike="noStrike" cap="none" baseline="0">
                <a:solidFill>
                  <a:srgbClr val="00B0F0"/>
                </a:solidFill>
                <a:latin typeface="Calibri"/>
                <a:ea typeface="Calibri"/>
                <a:cs typeface="Calibri"/>
                <a:sym typeface="Calibri"/>
              </a:rPr>
              <a:t>subskills</a:t>
            </a:r>
            <a:r>
              <a:rPr lang="en-US" sz="2400" b="0" i="0" u="none" strike="noStrike" cap="none" baseline="0">
                <a:solidFill>
                  <a:schemeClr val="dk1"/>
                </a:solidFill>
                <a:latin typeface="Calibri"/>
                <a:ea typeface="Calibri"/>
                <a:cs typeface="Calibri"/>
                <a:sym typeface="Calibri"/>
              </a:rPr>
              <a:t> and bodies of </a:t>
            </a:r>
            <a:r>
              <a:rPr lang="en-US" sz="2400" b="0" i="0" u="none" strike="noStrike" cap="none" baseline="0">
                <a:solidFill>
                  <a:srgbClr val="00B0F0"/>
                </a:solidFill>
                <a:latin typeface="Calibri"/>
                <a:ea typeface="Calibri"/>
                <a:cs typeface="Calibri"/>
                <a:sym typeface="Calibri"/>
              </a:rPr>
              <a:t>enabling knowledge</a:t>
            </a:r>
          </a:p>
          <a:p>
            <a:endParaRPr lang="en-US" sz="2400" b="0" i="0" u="none" strike="noStrike" cap="none" baseline="0">
              <a:solidFill>
                <a:srgbClr val="00B0F0"/>
              </a:solidFill>
              <a:latin typeface="Calibri"/>
              <a:ea typeface="Calibri"/>
              <a:cs typeface="Calibri"/>
              <a:sym typeface="Calibri"/>
            </a:endParaRPr>
          </a:p>
          <a:p>
            <a:pPr marL="0" marR="0" lvl="0" indent="0" algn="l" rtl="0">
              <a:spcBef>
                <a:spcPts val="480"/>
              </a:spcBef>
              <a:buClr>
                <a:schemeClr val="dk1"/>
              </a:buClr>
              <a:buSzPct val="25000"/>
              <a:buFont typeface="Calibri"/>
              <a:buNone/>
            </a:pPr>
            <a:r>
              <a:rPr lang="en-US" sz="2400" b="0" i="0" u="none" strike="noStrike" cap="none" baseline="0">
                <a:solidFill>
                  <a:schemeClr val="dk1"/>
                </a:solidFill>
                <a:latin typeface="Calibri"/>
                <a:ea typeface="Calibri"/>
                <a:cs typeface="Calibri"/>
                <a:sym typeface="Calibri"/>
              </a:rPr>
              <a:t>Composed of step-by-step </a:t>
            </a:r>
            <a:r>
              <a:rPr lang="en-US" sz="2400" b="0" i="0" u="none" strike="noStrike" cap="none" baseline="0">
                <a:solidFill>
                  <a:srgbClr val="00B0F0"/>
                </a:solidFill>
                <a:latin typeface="Calibri"/>
                <a:ea typeface="Calibri"/>
                <a:cs typeface="Calibri"/>
                <a:sym typeface="Calibri"/>
              </a:rPr>
              <a:t>building blocks </a:t>
            </a:r>
            <a:r>
              <a:rPr lang="en-US" sz="2400" b="0" i="0" u="none" strike="noStrike" cap="none" baseline="0">
                <a:solidFill>
                  <a:schemeClr val="dk1"/>
                </a:solidFill>
                <a:latin typeface="Calibri"/>
                <a:ea typeface="Calibri"/>
                <a:cs typeface="Calibri"/>
                <a:sym typeface="Calibri"/>
              </a:rPr>
              <a:t>needed to attain </a:t>
            </a:r>
            <a:r>
              <a:rPr lang="en-US" sz="2400" b="0" i="0" u="none" strike="noStrike" cap="none" baseline="0">
                <a:solidFill>
                  <a:srgbClr val="00B0F0"/>
                </a:solidFill>
                <a:latin typeface="Calibri"/>
                <a:ea typeface="Calibri"/>
                <a:cs typeface="Calibri"/>
                <a:sym typeface="Calibri"/>
              </a:rPr>
              <a:t>target curricular aim</a:t>
            </a:r>
          </a:p>
          <a:p>
            <a:endParaRPr lang="en-US" sz="2400" b="0" i="0" u="none" strike="noStrike" cap="none" baseline="0">
              <a:solidFill>
                <a:srgbClr val="00B0F0"/>
              </a:solidFill>
              <a:latin typeface="Calibri"/>
              <a:ea typeface="Calibri"/>
              <a:cs typeface="Calibri"/>
              <a:sym typeface="Calibri"/>
            </a:endParaRPr>
          </a:p>
          <a:p>
            <a:endParaRPr lang="en-US" sz="2400" b="0" i="0" u="none" strike="noStrike" cap="none" baseline="0">
              <a:solidFill>
                <a:srgbClr val="00B0F0"/>
              </a:solidFill>
              <a:latin typeface="Calibri"/>
              <a:ea typeface="Calibri"/>
              <a:cs typeface="Calibri"/>
              <a:sym typeface="Calibri"/>
            </a:endParaRPr>
          </a:p>
        </p:txBody>
      </p:sp>
      <p:sp>
        <p:nvSpPr>
          <p:cNvPr id="233" name="Shape 233"/>
          <p:cNvSpPr txBox="1">
            <a:spLocks noGrp="1"/>
          </p:cNvSpPr>
          <p:nvPr>
            <p:ph type="body" idx="3"/>
          </p:nvPr>
        </p:nvSpPr>
        <p:spPr>
          <a:xfrm>
            <a:off x="4645025" y="1535112"/>
            <a:ext cx="4041774" cy="639762"/>
          </a:xfrm>
          <a:prstGeom prst="rect">
            <a:avLst/>
          </a:prstGeom>
          <a:noFill/>
          <a:ln>
            <a:noFill/>
          </a:ln>
        </p:spPr>
        <p:txBody>
          <a:bodyPr lIns="91425" tIns="45700" rIns="91425" bIns="45700" anchor="b" anchorCtr="0">
            <a:noAutofit/>
          </a:bodyPr>
          <a:lstStyle/>
          <a:p>
            <a:pPr marL="0" marR="0" lvl="0" indent="0" algn="l" rtl="0">
              <a:spcBef>
                <a:spcPts val="0"/>
              </a:spcBef>
              <a:buClr>
                <a:schemeClr val="dk1"/>
              </a:buClr>
              <a:buSzPct val="25000"/>
              <a:buFont typeface="Calibri"/>
              <a:buNone/>
            </a:pPr>
            <a:r>
              <a:rPr lang="en-US" sz="2400" b="1" i="0" u="none" strike="noStrike" cap="none" baseline="0">
                <a:solidFill>
                  <a:schemeClr val="dk1"/>
                </a:solidFill>
                <a:latin typeface="Calibri"/>
                <a:ea typeface="Calibri"/>
                <a:cs typeface="Calibri"/>
                <a:sym typeface="Calibri"/>
              </a:rPr>
              <a:t>What it isn’t…</a:t>
            </a:r>
          </a:p>
        </p:txBody>
      </p:sp>
      <p:sp>
        <p:nvSpPr>
          <p:cNvPr id="234" name="Shape 234"/>
          <p:cNvSpPr txBox="1">
            <a:spLocks noGrp="1"/>
          </p:cNvSpPr>
          <p:nvPr>
            <p:ph type="body" idx="4"/>
          </p:nvPr>
        </p:nvSpPr>
        <p:spPr>
          <a:xfrm>
            <a:off x="4645025" y="2583475"/>
            <a:ext cx="4041900" cy="3410400"/>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Calibri"/>
              <a:buNone/>
            </a:pPr>
            <a:r>
              <a:rPr lang="en-US" sz="2400" b="0" i="0" u="none" strike="noStrike" cap="none" baseline="0">
                <a:solidFill>
                  <a:schemeClr val="dk1"/>
                </a:solidFill>
                <a:latin typeface="Calibri"/>
                <a:ea typeface="Calibri"/>
                <a:cs typeface="Calibri"/>
                <a:sym typeface="Calibri"/>
              </a:rPr>
              <a:t>Flawless</a:t>
            </a:r>
          </a:p>
          <a:p>
            <a:endParaRPr lang="en-US" sz="2400" b="0" i="0" u="none" strike="noStrike" cap="none" baseline="0">
              <a:solidFill>
                <a:schemeClr val="dk1"/>
              </a:solidFill>
              <a:latin typeface="Calibri"/>
              <a:ea typeface="Calibri"/>
              <a:cs typeface="Calibri"/>
              <a:sym typeface="Calibri"/>
            </a:endParaRPr>
          </a:p>
          <a:p>
            <a:pPr marL="0" marR="0" lvl="0" indent="0" algn="l" rtl="0">
              <a:spcBef>
                <a:spcPts val="480"/>
              </a:spcBef>
              <a:buClr>
                <a:schemeClr val="dk1"/>
              </a:buClr>
              <a:buSzPct val="25000"/>
              <a:buFont typeface="Calibri"/>
              <a:buNone/>
            </a:pPr>
            <a:r>
              <a:rPr lang="en-US" sz="2400" b="0" i="0" u="none" strike="noStrike" cap="none" baseline="0">
                <a:solidFill>
                  <a:schemeClr val="dk1"/>
                </a:solidFill>
                <a:latin typeface="Calibri"/>
                <a:ea typeface="Calibri"/>
                <a:cs typeface="Calibri"/>
                <a:sym typeface="Calibri"/>
              </a:rPr>
              <a:t>Un-changing</a:t>
            </a:r>
          </a:p>
          <a:p>
            <a:endParaRPr lang="en-US" sz="2400" b="0" i="0" u="none" strike="noStrike" cap="none" baseline="0">
              <a:solidFill>
                <a:schemeClr val="dk1"/>
              </a:solidFill>
              <a:latin typeface="Calibri"/>
              <a:ea typeface="Calibri"/>
              <a:cs typeface="Calibri"/>
              <a:sym typeface="Calibri"/>
            </a:endParaRPr>
          </a:p>
          <a:p>
            <a:pPr marL="0" marR="0" lvl="0" indent="0" algn="l" rtl="0">
              <a:spcBef>
                <a:spcPts val="480"/>
              </a:spcBef>
              <a:buClr>
                <a:schemeClr val="dk1"/>
              </a:buClr>
              <a:buSzPct val="25000"/>
              <a:buFont typeface="Calibri"/>
              <a:buNone/>
            </a:pPr>
            <a:r>
              <a:rPr lang="en-US" sz="2400" b="0" i="0" u="none" strike="noStrike" cap="none" baseline="0">
                <a:solidFill>
                  <a:schemeClr val="dk1"/>
                </a:solidFill>
                <a:latin typeface="Calibri"/>
                <a:ea typeface="Calibri"/>
                <a:cs typeface="Calibri"/>
                <a:sym typeface="Calibri"/>
              </a:rPr>
              <a:t>One size fits all</a:t>
            </a:r>
          </a:p>
          <a:p>
            <a:endParaRPr lang="en-US" sz="2400" b="0" i="0" u="none" strike="noStrike" cap="none" baseline="0">
              <a:solidFill>
                <a:schemeClr val="dk1"/>
              </a:solidFill>
              <a:latin typeface="Calibri"/>
              <a:ea typeface="Calibri"/>
              <a:cs typeface="Calibri"/>
              <a:sym typeface="Calibri"/>
            </a:endParaRPr>
          </a:p>
          <a:p>
            <a:endParaRPr lang="en-US" sz="2400" b="0" i="0" u="none" strike="noStrike" cap="none" baseline="0">
              <a:solidFill>
                <a:schemeClr val="dk1"/>
              </a:solidFill>
              <a:latin typeface="Calibri"/>
              <a:ea typeface="Calibri"/>
              <a:cs typeface="Calibri"/>
              <a:sym typeface="Calibri"/>
            </a:endParaRPr>
          </a:p>
          <a:p>
            <a:endParaRPr lang="en-US" sz="2400" b="0" i="0" u="none" strike="noStrike" cap="none" baseline="0">
              <a:solidFill>
                <a:schemeClr val="dk1"/>
              </a:solidFill>
              <a:latin typeface="Calibri"/>
              <a:ea typeface="Calibri"/>
              <a:cs typeface="Calibri"/>
              <a:sym typeface="Calibri"/>
            </a:endParaRPr>
          </a:p>
        </p:txBody>
      </p:sp>
      <p:sp>
        <p:nvSpPr>
          <p:cNvPr id="235" name="Shape 235"/>
          <p:cNvSpPr txBox="1"/>
          <p:nvPr/>
        </p:nvSpPr>
        <p:spPr>
          <a:xfrm>
            <a:off x="381000" y="6062475"/>
            <a:ext cx="6248399" cy="3692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1" u="none" strike="noStrike" cap="none" baseline="0">
                <a:solidFill>
                  <a:schemeClr val="dk1"/>
                </a:solidFill>
                <a:latin typeface="Calibri"/>
                <a:ea typeface="Calibri"/>
                <a:cs typeface="Calibri"/>
                <a:sym typeface="Calibri"/>
              </a:rPr>
              <a:t>Transformative Assessment</a:t>
            </a:r>
            <a:r>
              <a:rPr lang="en-US" sz="1800" b="0" i="0" u="none" strike="noStrike" cap="none" baseline="0">
                <a:solidFill>
                  <a:schemeClr val="dk1"/>
                </a:solidFill>
                <a:latin typeface="Calibri"/>
                <a:ea typeface="Calibri"/>
                <a:cs typeface="Calibri"/>
                <a:sym typeface="Calibri"/>
              </a:rPr>
              <a:t>, W. James Popham</a:t>
            </a:r>
          </a:p>
        </p:txBody>
      </p:sp>
      <p:sp>
        <p:nvSpPr>
          <p:cNvPr id="236" name="Shape 236"/>
          <p:cNvSpPr txBox="1">
            <a:spLocks noGrp="1"/>
          </p:cNvSpPr>
          <p:nvPr>
            <p:ph type="body" idx="5"/>
          </p:nvPr>
        </p:nvSpPr>
        <p:spPr>
          <a:xfrm>
            <a:off x="531725" y="1598950"/>
            <a:ext cx="4041900" cy="512099"/>
          </a:xfrm>
          <a:prstGeom prst="rect">
            <a:avLst/>
          </a:prstGeom>
          <a:noFill/>
          <a:ln>
            <a:noFill/>
          </a:ln>
        </p:spPr>
        <p:txBody>
          <a:bodyPr lIns="91425" tIns="45700" rIns="91425" bIns="45700" anchor="b" anchorCtr="0">
            <a:noAutofit/>
          </a:bodyPr>
          <a:lstStyle/>
          <a:p>
            <a:pPr marL="0" marR="0" lvl="0" indent="0" algn="l" rtl="0">
              <a:spcBef>
                <a:spcPts val="0"/>
              </a:spcBef>
              <a:buClr>
                <a:schemeClr val="dk1"/>
              </a:buClr>
              <a:buSzPct val="25000"/>
              <a:buFont typeface="Calibri"/>
              <a:buNone/>
            </a:pPr>
            <a:r>
              <a:rPr lang="en-US" sz="2400" b="1" i="0" u="none" strike="noStrike" cap="none" baseline="0">
                <a:solidFill>
                  <a:schemeClr val="dk1"/>
                </a:solidFill>
                <a:latin typeface="Calibri"/>
                <a:ea typeface="Calibri"/>
                <a:cs typeface="Calibri"/>
                <a:sym typeface="Calibri"/>
              </a:rPr>
              <a:t>What it is…</a:t>
            </a:r>
          </a:p>
        </p:txBody>
      </p:sp>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Building Blocks of Argument</a:t>
            </a:r>
          </a:p>
        </p:txBody>
      </p:sp>
      <p:sp>
        <p:nvSpPr>
          <p:cNvPr id="242" name="Shape 242"/>
          <p:cNvSpPr txBox="1">
            <a:spLocks noGrp="1"/>
          </p:cNvSpPr>
          <p:nvPr>
            <p:ph type="body" idx="1"/>
          </p:nvPr>
        </p:nvSpPr>
        <p:spPr>
          <a:xfrm>
            <a:off x="457200" y="1600200"/>
            <a:ext cx="3994500" cy="4967700"/>
          </a:xfrm>
          <a:prstGeom prst="rect">
            <a:avLst/>
          </a:prstGeom>
        </p:spPr>
        <p:txBody>
          <a:bodyPr lIns="91425" tIns="91425" rIns="91425" bIns="91425" anchor="t" anchorCtr="0">
            <a:noAutofit/>
          </a:bodyPr>
          <a:lstStyle/>
          <a:p>
            <a:pPr lvl="0" rtl="0">
              <a:buNone/>
            </a:pPr>
            <a:r>
              <a:rPr lang="en-US"/>
              <a:t>Enabling Knowledge</a:t>
            </a:r>
          </a:p>
          <a:p>
            <a:pPr marL="457200" lvl="0" indent="-419100" rtl="0">
              <a:buClr>
                <a:schemeClr val="dk1"/>
              </a:buClr>
              <a:buSzPct val="166666"/>
              <a:buFont typeface="Arial"/>
              <a:buChar char="•"/>
            </a:pPr>
            <a:r>
              <a:rPr lang="en-US"/>
              <a:t>claim </a:t>
            </a:r>
          </a:p>
          <a:p>
            <a:pPr marL="457200" lvl="0" indent="-419100" rtl="0">
              <a:buClr>
                <a:schemeClr val="dk1"/>
              </a:buClr>
              <a:buSzPct val="166666"/>
              <a:buFont typeface="Arial"/>
              <a:buChar char="•"/>
            </a:pPr>
            <a:r>
              <a:rPr lang="en-US"/>
              <a:t>evidence</a:t>
            </a:r>
          </a:p>
          <a:p>
            <a:pPr marL="457200" lvl="0" indent="-419100" rtl="0">
              <a:buClr>
                <a:schemeClr val="dk1"/>
              </a:buClr>
              <a:buSzPct val="166666"/>
              <a:buFont typeface="Arial"/>
              <a:buChar char="•"/>
            </a:pPr>
            <a:r>
              <a:rPr lang="en-US"/>
              <a:t>counterargument</a:t>
            </a:r>
          </a:p>
          <a:p>
            <a:pPr marL="457200" lvl="0" indent="-419100">
              <a:buClr>
                <a:schemeClr val="dk1"/>
              </a:buClr>
              <a:buSzPct val="166666"/>
              <a:buFont typeface="Arial"/>
              <a:buChar char="•"/>
            </a:pPr>
            <a:r>
              <a:rPr lang="en-US"/>
              <a:t>audience</a:t>
            </a:r>
          </a:p>
        </p:txBody>
      </p:sp>
      <p:sp>
        <p:nvSpPr>
          <p:cNvPr id="243" name="Shape 243"/>
          <p:cNvSpPr txBox="1">
            <a:spLocks noGrp="1"/>
          </p:cNvSpPr>
          <p:nvPr>
            <p:ph type="body" idx="2"/>
          </p:nvPr>
        </p:nvSpPr>
        <p:spPr>
          <a:xfrm>
            <a:off x="4692273" y="1600200"/>
            <a:ext cx="3994500" cy="4967700"/>
          </a:xfrm>
          <a:prstGeom prst="rect">
            <a:avLst/>
          </a:prstGeom>
        </p:spPr>
        <p:txBody>
          <a:bodyPr lIns="91425" tIns="91425" rIns="91425" bIns="91425" anchor="t" anchorCtr="0">
            <a:noAutofit/>
          </a:bodyPr>
          <a:lstStyle/>
          <a:p>
            <a:pPr lvl="0" rtl="0">
              <a:buNone/>
            </a:pPr>
            <a:r>
              <a:rPr lang="en-US"/>
              <a:t>Subskill</a:t>
            </a:r>
          </a:p>
          <a:p>
            <a:pPr marL="457200" lvl="0" indent="-419100" rtl="0">
              <a:buClr>
                <a:schemeClr val="dk1"/>
              </a:buClr>
              <a:buSzPct val="166666"/>
              <a:buFont typeface="Arial"/>
              <a:buChar char="•"/>
            </a:pPr>
            <a:r>
              <a:rPr lang="en-US"/>
              <a:t>reasoning</a:t>
            </a:r>
          </a:p>
          <a:p>
            <a:pPr marL="457200" lvl="0" indent="-419100" rtl="0">
              <a:buClr>
                <a:schemeClr val="dk1"/>
              </a:buClr>
              <a:buSzPct val="166666"/>
              <a:buFont typeface="Arial"/>
              <a:buChar char="•"/>
            </a:pPr>
            <a:r>
              <a:rPr lang="en-US"/>
              <a:t>analysis</a:t>
            </a:r>
          </a:p>
          <a:p>
            <a:pPr marL="457200" lvl="0" indent="-419100">
              <a:buClr>
                <a:schemeClr val="dk1"/>
              </a:buClr>
              <a:buSzPct val="166666"/>
              <a:buFont typeface="Arial"/>
              <a:buChar char="•"/>
            </a:pPr>
            <a:r>
              <a:rPr lang="en-US"/>
              <a:t>angling evidence for audience</a:t>
            </a:r>
          </a:p>
        </p:txBody>
      </p:sp>
      <p:pic>
        <p:nvPicPr>
          <p:cNvPr id="244" name="Shape 244"/>
          <p:cNvPicPr preferRelativeResize="0"/>
          <p:nvPr/>
        </p:nvPicPr>
        <p:blipFill>
          <a:blip r:embed="rId3"/>
          <a:stretch>
            <a:fillRect/>
          </a:stretch>
        </p:blipFill>
        <p:spPr>
          <a:xfrm>
            <a:off x="3043200" y="4274700"/>
            <a:ext cx="3057599" cy="2293199"/>
          </a:xfrm>
          <a:prstGeom prst="rect">
            <a:avLst/>
          </a:prstGeom>
        </p:spPr>
      </p:pic>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Example</a:t>
            </a:r>
          </a:p>
        </p:txBody>
      </p:sp>
      <p:sp>
        <p:nvSpPr>
          <p:cNvPr id="250" name="Shape 250"/>
          <p:cNvSpPr txBox="1">
            <a:spLocks noGrp="1"/>
          </p:cNvSpPr>
          <p:nvPr>
            <p:ph type="body" idx="1"/>
          </p:nvPr>
        </p:nvSpPr>
        <p:spPr>
          <a:xfrm>
            <a:off x="4928625" y="1600200"/>
            <a:ext cx="3994500" cy="4967700"/>
          </a:xfrm>
          <a:prstGeom prst="rect">
            <a:avLst/>
          </a:prstGeom>
        </p:spPr>
        <p:txBody>
          <a:bodyPr lIns="91425" tIns="91425" rIns="91425" bIns="91425" anchor="t" anchorCtr="0">
            <a:noAutofit/>
          </a:bodyPr>
          <a:lstStyle/>
          <a:p>
            <a:pPr lvl="0" algn="ctr" rtl="0">
              <a:buNone/>
            </a:pPr>
            <a:r>
              <a:rPr lang="en-US"/>
              <a:t>What has our learning </a:t>
            </a:r>
            <a:r>
              <a:rPr lang="en-US">
                <a:solidFill>
                  <a:srgbClr val="CC0000"/>
                </a:solidFill>
              </a:rPr>
              <a:t>skill progression</a:t>
            </a:r>
            <a:r>
              <a:rPr lang="en-US"/>
              <a:t> </a:t>
            </a:r>
            <a:br>
              <a:rPr lang="en-US"/>
            </a:br>
            <a:r>
              <a:rPr lang="en-US"/>
              <a:t>been today?</a:t>
            </a:r>
          </a:p>
          <a:p>
            <a:pPr lvl="0" algn="ctr" rtl="0">
              <a:buNone/>
            </a:pPr>
            <a:r>
              <a:rPr lang="en-US" b="1" i="1">
                <a:solidFill>
                  <a:srgbClr val="CC0000"/>
                </a:solidFill>
              </a:rPr>
              <a:t>TURN &amp; TALK</a:t>
            </a:r>
          </a:p>
          <a:p>
            <a:endParaRPr lang="en-US" b="1" i="1">
              <a:solidFill>
                <a:srgbClr val="CC0000"/>
              </a:solidFill>
            </a:endParaRPr>
          </a:p>
          <a:p>
            <a:endParaRPr lang="en-US" b="1" i="1">
              <a:solidFill>
                <a:srgbClr val="CC0000"/>
              </a:solidFill>
            </a:endParaRPr>
          </a:p>
          <a:p>
            <a:endParaRPr lang="en-US" b="1" i="1">
              <a:solidFill>
                <a:srgbClr val="CC0000"/>
              </a:solidFill>
            </a:endParaRPr>
          </a:p>
        </p:txBody>
      </p:sp>
      <p:sp>
        <p:nvSpPr>
          <p:cNvPr id="251" name="Shape 251"/>
          <p:cNvSpPr txBox="1">
            <a:spLocks noGrp="1"/>
          </p:cNvSpPr>
          <p:nvPr>
            <p:ph type="body" idx="2"/>
          </p:nvPr>
        </p:nvSpPr>
        <p:spPr>
          <a:xfrm>
            <a:off x="369050" y="1600200"/>
            <a:ext cx="4326000" cy="4967700"/>
          </a:xfrm>
          <a:prstGeom prst="rect">
            <a:avLst/>
          </a:prstGeom>
        </p:spPr>
        <p:txBody>
          <a:bodyPr lIns="91425" tIns="91425" rIns="91425" bIns="91425" anchor="t" anchorCtr="0">
            <a:noAutofit/>
          </a:bodyPr>
          <a:lstStyle/>
          <a:p>
            <a:pPr lvl="0" rtl="0">
              <a:buNone/>
            </a:pPr>
            <a:r>
              <a:rPr lang="en-US" sz="2800"/>
              <a:t>Today’s </a:t>
            </a:r>
            <a:r>
              <a:rPr lang="en-US" sz="2800">
                <a:solidFill>
                  <a:srgbClr val="CC0000"/>
                </a:solidFill>
              </a:rPr>
              <a:t>Task Progression</a:t>
            </a:r>
          </a:p>
          <a:p>
            <a:endParaRPr lang="en-US" sz="2800">
              <a:solidFill>
                <a:srgbClr val="CC0000"/>
              </a:solidFill>
            </a:endParaRPr>
          </a:p>
          <a:p>
            <a:pPr marL="457200" lvl="0" indent="-419100" rtl="0">
              <a:buClr>
                <a:schemeClr val="dk1"/>
              </a:buClr>
              <a:buSzPct val="166666"/>
              <a:buFont typeface="Arial"/>
              <a:buChar char="•"/>
            </a:pPr>
            <a:r>
              <a:rPr lang="en-US"/>
              <a:t>video analysis</a:t>
            </a:r>
          </a:p>
          <a:p>
            <a:pPr marL="457200" lvl="0" indent="-419100" rtl="0">
              <a:buClr>
                <a:schemeClr val="dk1"/>
              </a:buClr>
              <a:buSzPct val="166666"/>
              <a:buFont typeface="Arial"/>
              <a:buChar char="•"/>
            </a:pPr>
            <a:r>
              <a:rPr lang="en-US"/>
              <a:t>visual argument</a:t>
            </a:r>
          </a:p>
          <a:p>
            <a:pPr marL="457200" lvl="0" indent="-419100" rtl="0">
              <a:buClr>
                <a:schemeClr val="dk1"/>
              </a:buClr>
              <a:buSzPct val="166666"/>
              <a:buFont typeface="Arial"/>
              <a:buChar char="•"/>
            </a:pPr>
            <a:r>
              <a:rPr lang="en-US"/>
              <a:t>argument talk protocol</a:t>
            </a:r>
          </a:p>
          <a:p>
            <a:pPr marL="457200" lvl="0" indent="-419100">
              <a:buClr>
                <a:schemeClr val="dk1"/>
              </a:buClr>
              <a:buSzPct val="166666"/>
              <a:buFont typeface="Arial"/>
              <a:buChar char="•"/>
            </a:pPr>
            <a:r>
              <a:rPr lang="en-US"/>
              <a:t>coding activity</a:t>
            </a:r>
          </a:p>
        </p:txBody>
      </p:sp>
      <p:pic>
        <p:nvPicPr>
          <p:cNvPr id="252" name="Shape 252"/>
          <p:cNvPicPr preferRelativeResize="0"/>
          <p:nvPr/>
        </p:nvPicPr>
        <p:blipFill>
          <a:blip r:embed="rId3"/>
          <a:stretch>
            <a:fillRect/>
          </a:stretch>
        </p:blipFill>
        <p:spPr>
          <a:xfrm>
            <a:off x="5050250" y="3909050"/>
            <a:ext cx="3751249" cy="2563349"/>
          </a:xfrm>
          <a:prstGeom prst="rect">
            <a:avLst/>
          </a:prstGeom>
        </p:spPr>
      </p:pic>
    </p:spTree>
  </p:cSld>
  <p:clrMapOvr>
    <a:masterClrMapping/>
  </p:clrMapOvr>
  <p:transition xmlns:p14="http://schemas.microsoft.com/office/powerpoint/2010/mai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457200" y="274647"/>
            <a:ext cx="8229600" cy="891300"/>
          </a:xfrm>
          <a:prstGeom prst="rect">
            <a:avLst/>
          </a:prstGeom>
        </p:spPr>
        <p:txBody>
          <a:bodyPr lIns="91425" tIns="91425" rIns="91425" bIns="91425" anchor="b" anchorCtr="0">
            <a:noAutofit/>
          </a:bodyPr>
          <a:lstStyle/>
          <a:p>
            <a:pPr>
              <a:buNone/>
            </a:pPr>
            <a:r>
              <a:rPr lang="en-US"/>
              <a:t>Today’s Learning Progression</a:t>
            </a:r>
          </a:p>
        </p:txBody>
      </p:sp>
      <p:sp>
        <p:nvSpPr>
          <p:cNvPr id="258" name="Shape 258"/>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1"/>
              </a:buClr>
              <a:buSzPct val="125000"/>
              <a:buFont typeface="Arial"/>
              <a:buAutoNum type="arabicPeriod"/>
            </a:pPr>
            <a:r>
              <a:rPr lang="en-US" sz="2400" b="1">
                <a:solidFill>
                  <a:srgbClr val="CC0000"/>
                </a:solidFill>
              </a:rPr>
              <a:t>video analysis:</a:t>
            </a:r>
            <a:r>
              <a:rPr lang="en-US" sz="2400"/>
              <a:t> </a:t>
            </a:r>
            <a:r>
              <a:rPr lang="en-US"/>
              <a:t>notice pattern of and shifts in argument</a:t>
            </a:r>
          </a:p>
          <a:p>
            <a:pPr marL="457200" lvl="0" indent="-419100" rtl="0">
              <a:buClr>
                <a:schemeClr val="dk1"/>
              </a:buClr>
              <a:buSzPct val="125000"/>
              <a:buFont typeface="Arial"/>
              <a:buAutoNum type="arabicPeriod"/>
            </a:pPr>
            <a:r>
              <a:rPr lang="en-US" sz="2400" b="1">
                <a:solidFill>
                  <a:srgbClr val="CC0000"/>
                </a:solidFill>
              </a:rPr>
              <a:t>visual argument:</a:t>
            </a:r>
            <a:r>
              <a:rPr lang="en-US" sz="2400"/>
              <a:t> </a:t>
            </a:r>
            <a:r>
              <a:rPr lang="en-US"/>
              <a:t>make an argument, identify argument traits, and give feedback</a:t>
            </a:r>
          </a:p>
          <a:p>
            <a:pPr marL="457200" lvl="0" indent="-419100" rtl="0">
              <a:buClr>
                <a:schemeClr val="dk1"/>
              </a:buClr>
              <a:buSzPct val="125000"/>
              <a:buFont typeface="Arial"/>
              <a:buAutoNum type="arabicPeriod"/>
            </a:pPr>
            <a:r>
              <a:rPr lang="en-US" sz="2400" b="1">
                <a:solidFill>
                  <a:srgbClr val="CC0000"/>
                </a:solidFill>
              </a:rPr>
              <a:t>talk protocol:</a:t>
            </a:r>
            <a:r>
              <a:rPr lang="en-US" sz="2400"/>
              <a:t> </a:t>
            </a:r>
            <a:r>
              <a:rPr lang="en-US"/>
              <a:t>gather evidence, make a claim, argue with an opponent, angle evidence for a particular audience</a:t>
            </a:r>
          </a:p>
          <a:p>
            <a:pPr marL="457200" lvl="0" indent="-419100" rtl="0">
              <a:buClr>
                <a:schemeClr val="dk1"/>
              </a:buClr>
              <a:buSzPct val="125000"/>
              <a:buFont typeface="Arial"/>
              <a:buAutoNum type="arabicPeriod"/>
            </a:pPr>
            <a:r>
              <a:rPr lang="en-US" sz="2400" b="1">
                <a:solidFill>
                  <a:srgbClr val="CC0000"/>
                </a:solidFill>
              </a:rPr>
              <a:t>coding activity:</a:t>
            </a:r>
            <a:r>
              <a:rPr lang="en-US" sz="2400"/>
              <a:t> </a:t>
            </a:r>
            <a:r>
              <a:rPr lang="en-US"/>
              <a:t>identify argument traits, norm across content areas</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pic>
        <p:nvPicPr>
          <p:cNvPr id="64" name="Shape 64"/>
          <p:cNvPicPr preferRelativeResize="0"/>
          <p:nvPr/>
        </p:nvPicPr>
        <p:blipFill>
          <a:blip r:embed="rId3"/>
          <a:stretch>
            <a:fillRect/>
          </a:stretch>
        </p:blipFill>
        <p:spPr>
          <a:xfrm>
            <a:off x="89637" y="1056125"/>
            <a:ext cx="8964725" cy="3223275"/>
          </a:xfrm>
          <a:prstGeom prst="rect">
            <a:avLst/>
          </a:prstGeom>
          <a:noFill/>
          <a:ln>
            <a:noFill/>
          </a:ln>
        </p:spPr>
      </p:pic>
    </p:spTree>
  </p:cSld>
  <p:clrMapOvr>
    <a:masterClrMapping/>
  </p:clrMapOvr>
  <p:transition xmlns:p14="http://schemas.microsoft.com/office/powerpoint/2010/mai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graphicFrame>
        <p:nvGraphicFramePr>
          <p:cNvPr id="263" name="Shape 263"/>
          <p:cNvGraphicFramePr/>
          <p:nvPr/>
        </p:nvGraphicFramePr>
        <p:xfrm>
          <a:off x="914400" y="1714436"/>
          <a:ext cx="6172200" cy="4837176"/>
        </p:xfrm>
        <a:graphic>
          <a:graphicData uri="http://schemas.openxmlformats.org/drawingml/2006/table">
            <a:tbl>
              <a:tblPr firstRow="1" firstCol="1" bandRow="1" bandCol="1">
                <a:noFill/>
                <a:tableStyleId>{802A65C7-F20E-4A9B-BCE1-4BF16FB162FA}</a:tableStyleId>
              </a:tblPr>
              <a:tblGrid>
                <a:gridCol w="6172200"/>
              </a:tblGrid>
              <a:tr h="839400">
                <a:tc>
                  <a:txBody>
                    <a:bodyPr/>
                    <a:lstStyle/>
                    <a:p>
                      <a:pPr marL="0" marR="0" lvl="0" rtl="0">
                        <a:lnSpc>
                          <a:spcPct val="115000"/>
                        </a:lnSpc>
                        <a:spcBef>
                          <a:spcPts val="0"/>
                        </a:spcBef>
                        <a:spcAft>
                          <a:spcPts val="0"/>
                        </a:spcAft>
                        <a:buSzPct val="25000"/>
                        <a:buNone/>
                      </a:pPr>
                      <a:r>
                        <a:rPr lang="en-US" sz="1200"/>
                        <a:t> </a:t>
                      </a:r>
                    </a:p>
                    <a:p>
                      <a:pPr marL="0" marR="0" lvl="0" rtl="0">
                        <a:lnSpc>
                          <a:spcPct val="115000"/>
                        </a:lnSpc>
                        <a:spcBef>
                          <a:spcPts val="0"/>
                        </a:spcBef>
                        <a:spcAft>
                          <a:spcPts val="0"/>
                        </a:spcAft>
                        <a:buSzPct val="25000"/>
                        <a:buNone/>
                      </a:pPr>
                      <a:r>
                        <a:rPr lang="en-US" sz="1600"/>
                        <a:t>Thesis Statement </a:t>
                      </a:r>
                    </a:p>
                    <a:p>
                      <a:pPr marL="0" marR="0" lvl="0" rtl="0">
                        <a:lnSpc>
                          <a:spcPct val="115000"/>
                        </a:lnSpc>
                        <a:spcBef>
                          <a:spcPts val="0"/>
                        </a:spcBef>
                        <a:spcAft>
                          <a:spcPts val="0"/>
                        </a:spcAft>
                        <a:buSzPct val="25000"/>
                        <a:buNone/>
                      </a:pPr>
                      <a:r>
                        <a:rPr lang="en-US" sz="1200"/>
                        <a:t> </a:t>
                      </a:r>
                    </a:p>
                    <a:p>
                      <a:pPr marL="0" marR="0" lvl="0" rtl="0">
                        <a:lnSpc>
                          <a:spcPct val="115000"/>
                        </a:lnSpc>
                        <a:spcBef>
                          <a:spcPts val="0"/>
                        </a:spcBef>
                        <a:spcAft>
                          <a:spcPts val="0"/>
                        </a:spcAft>
                        <a:buSzPct val="25000"/>
                        <a:buNone/>
                      </a:pPr>
                      <a:r>
                        <a:rPr lang="en-US" sz="1200"/>
                        <a:t> </a:t>
                      </a:r>
                    </a:p>
                  </a:txBody>
                  <a:tcPr marL="34225" marR="34225" marT="0" marB="0"/>
                </a:tc>
              </a:tr>
              <a:tr h="839400">
                <a:tc>
                  <a:txBody>
                    <a:bodyPr/>
                    <a:lstStyle/>
                    <a:p>
                      <a:pPr marL="457200" marR="0" lvl="0" rtl="0">
                        <a:lnSpc>
                          <a:spcPct val="115000"/>
                        </a:lnSpc>
                        <a:spcBef>
                          <a:spcPts val="0"/>
                        </a:spcBef>
                        <a:spcAft>
                          <a:spcPts val="0"/>
                        </a:spcAft>
                        <a:buSzPct val="25000"/>
                        <a:buNone/>
                      </a:pPr>
                      <a:r>
                        <a:rPr lang="en-US" sz="1200"/>
                        <a:t> </a:t>
                      </a:r>
                    </a:p>
                    <a:p>
                      <a:pPr marL="457200" marR="0" lvl="0" rtl="0">
                        <a:lnSpc>
                          <a:spcPct val="115000"/>
                        </a:lnSpc>
                        <a:spcBef>
                          <a:spcPts val="0"/>
                        </a:spcBef>
                        <a:spcAft>
                          <a:spcPts val="0"/>
                        </a:spcAft>
                        <a:buSzPct val="25000"/>
                        <a:buNone/>
                      </a:pPr>
                      <a:r>
                        <a:rPr lang="en-US" sz="1200"/>
                        <a:t> </a:t>
                      </a:r>
                    </a:p>
                    <a:p>
                      <a:pPr marL="342900" marR="0" lvl="0" indent="-342900" rtl="0">
                        <a:lnSpc>
                          <a:spcPct val="115000"/>
                        </a:lnSpc>
                        <a:spcBef>
                          <a:spcPts val="0"/>
                        </a:spcBef>
                        <a:spcAft>
                          <a:spcPts val="0"/>
                        </a:spcAft>
                        <a:buClr>
                          <a:schemeClr val="dk1"/>
                        </a:buClr>
                        <a:buSzPct val="100000"/>
                        <a:buFont typeface="Calibri"/>
                        <a:buChar char="∙"/>
                      </a:pPr>
                      <a:r>
                        <a:rPr lang="en-US" sz="1600"/>
                        <a:t>Parallel Topic Sentence #1</a:t>
                      </a:r>
                    </a:p>
                    <a:p>
                      <a:pPr marL="457200" marR="0" lvl="0" rtl="0">
                        <a:lnSpc>
                          <a:spcPct val="115000"/>
                        </a:lnSpc>
                        <a:spcBef>
                          <a:spcPts val="0"/>
                        </a:spcBef>
                        <a:spcAft>
                          <a:spcPts val="0"/>
                        </a:spcAft>
                        <a:buSzPct val="25000"/>
                        <a:buNone/>
                      </a:pPr>
                      <a:r>
                        <a:rPr lang="en-US" sz="1200"/>
                        <a:t> </a:t>
                      </a:r>
                    </a:p>
                  </a:txBody>
                  <a:tcPr marL="34225" marR="34225" marT="0" marB="0"/>
                </a:tc>
              </a:tr>
              <a:tr h="839400">
                <a:tc>
                  <a:txBody>
                    <a:bodyPr/>
                    <a:lstStyle/>
                    <a:p>
                      <a:pPr marL="457200" marR="0" lvl="0" rtl="0">
                        <a:lnSpc>
                          <a:spcPct val="115000"/>
                        </a:lnSpc>
                        <a:spcBef>
                          <a:spcPts val="0"/>
                        </a:spcBef>
                        <a:spcAft>
                          <a:spcPts val="0"/>
                        </a:spcAft>
                        <a:buSzPct val="25000"/>
                        <a:buNone/>
                      </a:pPr>
                      <a:r>
                        <a:rPr lang="en-US" sz="1200"/>
                        <a:t> </a:t>
                      </a:r>
                    </a:p>
                    <a:p>
                      <a:pPr marL="457200" marR="0" lvl="0" rtl="0">
                        <a:lnSpc>
                          <a:spcPct val="115000"/>
                        </a:lnSpc>
                        <a:spcBef>
                          <a:spcPts val="0"/>
                        </a:spcBef>
                        <a:spcAft>
                          <a:spcPts val="0"/>
                        </a:spcAft>
                        <a:buSzPct val="25000"/>
                        <a:buNone/>
                      </a:pPr>
                      <a:r>
                        <a:rPr lang="en-US" sz="1200"/>
                        <a:t> </a:t>
                      </a:r>
                    </a:p>
                    <a:p>
                      <a:pPr marL="342900" marR="0" lvl="0" indent="-342900" rtl="0">
                        <a:lnSpc>
                          <a:spcPct val="115000"/>
                        </a:lnSpc>
                        <a:spcBef>
                          <a:spcPts val="0"/>
                        </a:spcBef>
                        <a:spcAft>
                          <a:spcPts val="0"/>
                        </a:spcAft>
                        <a:buClr>
                          <a:schemeClr val="dk1"/>
                        </a:buClr>
                        <a:buSzPct val="100000"/>
                        <a:buFont typeface="Calibri"/>
                        <a:buChar char="∙"/>
                      </a:pPr>
                      <a:r>
                        <a:rPr lang="en-US" sz="1600"/>
                        <a:t>Parallel Topic Sentence #2</a:t>
                      </a:r>
                    </a:p>
                    <a:p>
                      <a:pPr marL="457200" marR="0" lvl="0" rtl="0">
                        <a:lnSpc>
                          <a:spcPct val="115000"/>
                        </a:lnSpc>
                        <a:spcBef>
                          <a:spcPts val="0"/>
                        </a:spcBef>
                        <a:spcAft>
                          <a:spcPts val="0"/>
                        </a:spcAft>
                        <a:buSzPct val="25000"/>
                        <a:buNone/>
                      </a:pPr>
                      <a:r>
                        <a:rPr lang="en-US" sz="1200"/>
                        <a:t> </a:t>
                      </a:r>
                    </a:p>
                  </a:txBody>
                  <a:tcPr marL="34225" marR="34225" marT="0" marB="0"/>
                </a:tc>
              </a:tr>
              <a:tr h="1049250">
                <a:tc>
                  <a:txBody>
                    <a:bodyPr/>
                    <a:lstStyle/>
                    <a:p>
                      <a:pPr marL="457200" marR="0" lvl="0" rtl="0">
                        <a:lnSpc>
                          <a:spcPct val="115000"/>
                        </a:lnSpc>
                        <a:spcBef>
                          <a:spcPts val="0"/>
                        </a:spcBef>
                        <a:spcAft>
                          <a:spcPts val="0"/>
                        </a:spcAft>
                        <a:buSzPct val="25000"/>
                        <a:buNone/>
                      </a:pPr>
                      <a:r>
                        <a:rPr lang="en-US" sz="1200"/>
                        <a:t> </a:t>
                      </a:r>
                    </a:p>
                    <a:p>
                      <a:pPr marL="457200" marR="0" lvl="0" rtl="0">
                        <a:lnSpc>
                          <a:spcPct val="115000"/>
                        </a:lnSpc>
                        <a:spcBef>
                          <a:spcPts val="0"/>
                        </a:spcBef>
                        <a:spcAft>
                          <a:spcPts val="0"/>
                        </a:spcAft>
                        <a:buSzPct val="25000"/>
                        <a:buNone/>
                      </a:pPr>
                      <a:r>
                        <a:rPr lang="en-US" sz="1200"/>
                        <a:t> </a:t>
                      </a:r>
                    </a:p>
                    <a:p>
                      <a:pPr marL="342900" marR="0" lvl="0" indent="-342900" rtl="0">
                        <a:lnSpc>
                          <a:spcPct val="115000"/>
                        </a:lnSpc>
                        <a:spcBef>
                          <a:spcPts val="0"/>
                        </a:spcBef>
                        <a:spcAft>
                          <a:spcPts val="0"/>
                        </a:spcAft>
                        <a:buClr>
                          <a:schemeClr val="dk1"/>
                        </a:buClr>
                        <a:buSzPct val="100000"/>
                        <a:buFont typeface="Calibri"/>
                        <a:buChar char="∙"/>
                      </a:pPr>
                      <a:r>
                        <a:rPr lang="en-US" sz="1600"/>
                        <a:t>Parallel Topic Sentence #3</a:t>
                      </a:r>
                    </a:p>
                    <a:p>
                      <a:pPr marL="457200" marR="0" lvl="0" rtl="0">
                        <a:lnSpc>
                          <a:spcPct val="115000"/>
                        </a:lnSpc>
                        <a:spcBef>
                          <a:spcPts val="0"/>
                        </a:spcBef>
                        <a:spcAft>
                          <a:spcPts val="0"/>
                        </a:spcAft>
                        <a:buSzPct val="25000"/>
                        <a:buNone/>
                      </a:pPr>
                      <a:r>
                        <a:rPr lang="en-US" sz="1600"/>
                        <a:t> </a:t>
                      </a:r>
                    </a:p>
                    <a:p>
                      <a:pPr marL="457200" marR="0" lvl="0" rtl="0">
                        <a:lnSpc>
                          <a:spcPct val="115000"/>
                        </a:lnSpc>
                        <a:spcBef>
                          <a:spcPts val="0"/>
                        </a:spcBef>
                        <a:spcAft>
                          <a:spcPts val="0"/>
                        </a:spcAft>
                        <a:buSzPct val="25000"/>
                        <a:buNone/>
                      </a:pPr>
                      <a:r>
                        <a:rPr lang="en-US" sz="1200"/>
                        <a:t> </a:t>
                      </a:r>
                    </a:p>
                  </a:txBody>
                  <a:tcPr marL="34225" marR="34225" marT="0" marB="0"/>
                </a:tc>
              </a:tr>
              <a:tr h="839400">
                <a:tc>
                  <a:txBody>
                    <a:bodyPr/>
                    <a:lstStyle/>
                    <a:p>
                      <a:pPr marL="0" marR="0" lvl="0" rtl="0">
                        <a:lnSpc>
                          <a:spcPct val="115000"/>
                        </a:lnSpc>
                        <a:spcBef>
                          <a:spcPts val="0"/>
                        </a:spcBef>
                        <a:spcAft>
                          <a:spcPts val="0"/>
                        </a:spcAft>
                        <a:buSzPct val="25000"/>
                        <a:buNone/>
                      </a:pPr>
                      <a:r>
                        <a:rPr lang="en-US" sz="1200"/>
                        <a:t> </a:t>
                      </a:r>
                    </a:p>
                    <a:p>
                      <a:pPr marL="0" marR="0" lvl="0" rtl="0">
                        <a:lnSpc>
                          <a:spcPct val="115000"/>
                        </a:lnSpc>
                        <a:spcBef>
                          <a:spcPts val="0"/>
                        </a:spcBef>
                        <a:spcAft>
                          <a:spcPts val="0"/>
                        </a:spcAft>
                        <a:buSzPct val="25000"/>
                        <a:buNone/>
                      </a:pPr>
                      <a:r>
                        <a:rPr lang="en-US" sz="1600"/>
                        <a:t>Concluding Statement</a:t>
                      </a:r>
                    </a:p>
                    <a:p>
                      <a:pPr marL="0" marR="0" lvl="0" rtl="0">
                        <a:lnSpc>
                          <a:spcPct val="115000"/>
                        </a:lnSpc>
                        <a:spcBef>
                          <a:spcPts val="0"/>
                        </a:spcBef>
                        <a:spcAft>
                          <a:spcPts val="0"/>
                        </a:spcAft>
                        <a:buSzPct val="25000"/>
                        <a:buNone/>
                      </a:pPr>
                      <a:r>
                        <a:rPr lang="en-US" sz="1200"/>
                        <a:t> </a:t>
                      </a:r>
                    </a:p>
                    <a:p>
                      <a:pPr marL="0" marR="0" lvl="0" rtl="0">
                        <a:lnSpc>
                          <a:spcPct val="115000"/>
                        </a:lnSpc>
                        <a:spcBef>
                          <a:spcPts val="0"/>
                        </a:spcBef>
                        <a:spcAft>
                          <a:spcPts val="0"/>
                        </a:spcAft>
                        <a:buSzPct val="25000"/>
                        <a:buNone/>
                      </a:pPr>
                      <a:r>
                        <a:rPr lang="en-US" sz="1200"/>
                        <a:t> </a:t>
                      </a:r>
                    </a:p>
                  </a:txBody>
                  <a:tcPr marL="34225" marR="34225" marT="0" marB="0"/>
                </a:tc>
              </a:tr>
            </a:tbl>
          </a:graphicData>
        </a:graphic>
      </p:graphicFrame>
      <p:sp>
        <p:nvSpPr>
          <p:cNvPr id="264" name="Shape 264"/>
          <p:cNvSpPr/>
          <p:nvPr/>
        </p:nvSpPr>
        <p:spPr>
          <a:xfrm>
            <a:off x="3067050" y="1673796"/>
            <a:ext cx="184730" cy="538608"/>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Arial Black"/>
              <a:buNone/>
            </a:pPr>
            <a:endParaRPr/>
          </a:p>
        </p:txBody>
      </p:sp>
      <p:sp>
        <p:nvSpPr>
          <p:cNvPr id="265" name="Shape 265"/>
          <p:cNvSpPr txBox="1"/>
          <p:nvPr/>
        </p:nvSpPr>
        <p:spPr>
          <a:xfrm>
            <a:off x="838200" y="609600"/>
            <a:ext cx="7543800" cy="120032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600" b="0" i="0" u="none" strike="noStrike" cap="none" baseline="0">
                <a:solidFill>
                  <a:schemeClr val="dk1"/>
                </a:solidFill>
                <a:latin typeface="Calibri"/>
                <a:ea typeface="Calibri"/>
                <a:cs typeface="Calibri"/>
                <a:sym typeface="Calibri"/>
              </a:rPr>
              <a:t>GRADES 3-5 LUCY CALKINS: </a:t>
            </a:r>
          </a:p>
          <a:p>
            <a:pPr marL="0" marR="0" lvl="0" indent="0" algn="l" rtl="0">
              <a:buSzPct val="25000"/>
              <a:buNone/>
            </a:pPr>
            <a:r>
              <a:rPr lang="en-US" sz="3600" b="0" i="0" u="none" strike="noStrike" cap="none" baseline="0">
                <a:solidFill>
                  <a:schemeClr val="dk1"/>
                </a:solidFill>
                <a:latin typeface="Calibri"/>
                <a:ea typeface="Calibri"/>
                <a:cs typeface="Calibri"/>
                <a:sym typeface="Calibri"/>
              </a:rPr>
              <a:t>BOXES &amp; BULLETS</a:t>
            </a:r>
          </a:p>
        </p:txBody>
      </p:sp>
    </p:spTree>
  </p:cSld>
  <p:clrMapOvr>
    <a:masterClrMapping/>
  </p:clrMapOvr>
  <p:transition xmlns:p14="http://schemas.microsoft.com/office/powerpoint/2010/mai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p:nvPr/>
        </p:nvSpPr>
        <p:spPr>
          <a:xfrm>
            <a:off x="1219200" y="1981200"/>
            <a:ext cx="5638800" cy="369332"/>
          </a:xfrm>
          <a:prstGeom prst="rect">
            <a:avLst/>
          </a:prstGeom>
          <a:noFill/>
          <a:ln>
            <a:noFill/>
          </a:ln>
        </p:spPr>
        <p:txBody>
          <a:bodyPr lIns="91425" tIns="45700" rIns="91425" bIns="45700" anchor="t" anchorCtr="0">
            <a:noAutofit/>
          </a:bodyPr>
          <a:lstStyle/>
          <a:p>
            <a:endParaRPr/>
          </a:p>
        </p:txBody>
      </p:sp>
      <p:sp>
        <p:nvSpPr>
          <p:cNvPr id="272" name="Shape 272"/>
          <p:cNvSpPr/>
          <p:nvPr/>
        </p:nvSpPr>
        <p:spPr>
          <a:xfrm>
            <a:off x="603250" y="381001"/>
            <a:ext cx="7778750" cy="1066799"/>
          </a:xfrm>
          <a:prstGeom prst="roundRect">
            <a:avLst>
              <a:gd name="adj" fmla="val 16667"/>
            </a:avLst>
          </a:prstGeom>
          <a:solidFill>
            <a:srgbClr val="FFFFFF"/>
          </a:solidFill>
          <a:ln w="57150" cap="flat">
            <a:solidFill>
              <a:srgbClr val="000000"/>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mbria"/>
              <a:buNone/>
            </a:pPr>
            <a:r>
              <a:rPr lang="en-US" sz="2000" b="1" i="0" u="none" strike="noStrike" cap="none" baseline="0">
                <a:solidFill>
                  <a:schemeClr val="dk1"/>
                </a:solidFill>
                <a:latin typeface="Cambria"/>
                <a:ea typeface="Cambria"/>
                <a:cs typeface="Cambria"/>
                <a:sym typeface="Cambria"/>
              </a:rPr>
              <a:t>THESIS PARAGRAPH </a:t>
            </a:r>
          </a:p>
          <a:p>
            <a:pPr marL="0" marR="0" lvl="0" indent="0" algn="ctr" rtl="0">
              <a:lnSpc>
                <a:spcPct val="100000"/>
              </a:lnSpc>
              <a:spcBef>
                <a:spcPts val="1000"/>
              </a:spcBef>
              <a:spcAft>
                <a:spcPts val="0"/>
              </a:spcAft>
              <a:buClr>
                <a:schemeClr val="dk1"/>
              </a:buClr>
              <a:buSzPct val="25000"/>
              <a:buFont typeface="Cambria"/>
              <a:buNone/>
            </a:pPr>
            <a:r>
              <a:rPr lang="en-US" sz="2000" b="1" i="0" u="none" strike="noStrike" cap="none" baseline="0">
                <a:solidFill>
                  <a:schemeClr val="dk1"/>
                </a:solidFill>
                <a:latin typeface="Cambria"/>
                <a:ea typeface="Cambria"/>
                <a:cs typeface="Cambria"/>
                <a:sym typeface="Cambria"/>
              </a:rPr>
              <a:t>Thesis Statement</a:t>
            </a:r>
            <a:r>
              <a:rPr lang="en-US" sz="2000" b="0" i="0" u="none" strike="noStrike" cap="none" baseline="0">
                <a:solidFill>
                  <a:schemeClr val="dk1"/>
                </a:solidFill>
                <a:latin typeface="Cambria"/>
                <a:ea typeface="Cambria"/>
                <a:cs typeface="Cambria"/>
                <a:sym typeface="Cambria"/>
              </a:rPr>
              <a:t> (Stance, Position, Claim) </a:t>
            </a:r>
          </a:p>
          <a:p>
            <a:pPr marL="0" marR="0" lvl="0" indent="0" algn="ctr" rtl="0">
              <a:lnSpc>
                <a:spcPct val="100000"/>
              </a:lnSpc>
              <a:spcBef>
                <a:spcPts val="0"/>
              </a:spcBef>
              <a:spcAft>
                <a:spcPts val="0"/>
              </a:spcAft>
              <a:buClr>
                <a:schemeClr val="dk1"/>
              </a:buClr>
              <a:buSzPct val="25000"/>
              <a:buFont typeface="Cambria"/>
              <a:buNone/>
            </a:pPr>
            <a:r>
              <a:rPr lang="en-US" sz="2000" b="0" i="0" u="none" strike="noStrike" cap="none" baseline="0">
                <a:solidFill>
                  <a:schemeClr val="dk1"/>
                </a:solidFill>
                <a:latin typeface="Cambria"/>
                <a:ea typeface="Cambria"/>
                <a:cs typeface="Cambria"/>
                <a:sym typeface="Cambria"/>
              </a:rPr>
              <a:t>May require sentence order or sentence #. </a:t>
            </a:r>
          </a:p>
        </p:txBody>
      </p:sp>
      <p:sp>
        <p:nvSpPr>
          <p:cNvPr id="273" name="Shape 273"/>
          <p:cNvSpPr/>
          <p:nvPr/>
        </p:nvSpPr>
        <p:spPr>
          <a:xfrm>
            <a:off x="603250" y="1676400"/>
            <a:ext cx="7778750" cy="1066799"/>
          </a:xfrm>
          <a:prstGeom prst="roundRect">
            <a:avLst>
              <a:gd name="adj" fmla="val 16667"/>
            </a:avLst>
          </a:prstGeom>
          <a:solidFill>
            <a:srgbClr val="FFFFFF"/>
          </a:solidFill>
          <a:ln w="57150" cap="flat">
            <a:solidFill>
              <a:srgbClr val="000000"/>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Cambria"/>
              <a:buNone/>
            </a:pPr>
            <a:r>
              <a:rPr lang="en-US" sz="2000" b="1" i="0" u="none" strike="noStrike" cap="none" baseline="0">
                <a:solidFill>
                  <a:srgbClr val="000000"/>
                </a:solidFill>
                <a:latin typeface="Cambria"/>
                <a:ea typeface="Cambria"/>
                <a:cs typeface="Cambria"/>
                <a:sym typeface="Cambria"/>
              </a:rPr>
              <a:t>BODY PARAGRAPH #1</a:t>
            </a:r>
          </a:p>
          <a:p>
            <a:pPr marL="0" marR="0" lvl="0" indent="0" algn="l" rtl="0">
              <a:lnSpc>
                <a:spcPct val="100000"/>
              </a:lnSpc>
              <a:spcBef>
                <a:spcPts val="1000"/>
              </a:spcBef>
              <a:spcAft>
                <a:spcPts val="0"/>
              </a:spcAft>
              <a:buClr>
                <a:srgbClr val="000000"/>
              </a:buClr>
              <a:buSzPct val="25000"/>
              <a:buFont typeface="Cambria"/>
              <a:buNone/>
            </a:pPr>
            <a:r>
              <a:rPr lang="en-US" sz="2000" b="1" i="0" u="none" strike="noStrike" cap="none" baseline="0">
                <a:solidFill>
                  <a:srgbClr val="000000"/>
                </a:solidFill>
                <a:latin typeface="Cambria"/>
                <a:ea typeface="Cambria"/>
                <a:cs typeface="Cambria"/>
                <a:sym typeface="Cambria"/>
              </a:rPr>
              <a:t>	Topic Sentence</a:t>
            </a:r>
            <a:r>
              <a:rPr lang="en-US" sz="2000" b="0" i="0" u="none" strike="noStrike" cap="none" baseline="0">
                <a:solidFill>
                  <a:srgbClr val="000000"/>
                </a:solidFill>
                <a:latin typeface="Cambria"/>
                <a:ea typeface="Cambria"/>
                <a:cs typeface="Cambria"/>
                <a:sym typeface="Cambria"/>
              </a:rPr>
              <a:t> (</a:t>
            </a:r>
            <a:r>
              <a:rPr lang="en-US" sz="2000" b="1" i="0" u="none" strike="noStrike" cap="none" baseline="0">
                <a:solidFill>
                  <a:srgbClr val="FF0000"/>
                </a:solidFill>
                <a:latin typeface="Cambria"/>
                <a:ea typeface="Cambria"/>
                <a:cs typeface="Cambria"/>
                <a:sym typeface="Cambria"/>
              </a:rPr>
              <a:t>Least important </a:t>
            </a:r>
            <a:r>
              <a:rPr lang="en-US" sz="2000" b="1" i="0" u="none" strike="noStrike" cap="none" baseline="0">
                <a:solidFill>
                  <a:srgbClr val="000000"/>
                </a:solidFill>
                <a:latin typeface="Cambria"/>
                <a:ea typeface="Cambria"/>
                <a:cs typeface="Cambria"/>
                <a:sym typeface="Cambria"/>
              </a:rPr>
              <a:t>point</a:t>
            </a:r>
            <a:r>
              <a:rPr lang="en-US" sz="2000" b="0" i="0" u="none" strike="noStrike" cap="none" baseline="0">
                <a:solidFill>
                  <a:srgbClr val="FF0000"/>
                </a:solidFill>
                <a:latin typeface="Cambria"/>
                <a:ea typeface="Cambria"/>
                <a:cs typeface="Cambria"/>
                <a:sym typeface="Cambria"/>
              </a:rPr>
              <a:t> </a:t>
            </a:r>
            <a:r>
              <a:rPr lang="en-US" sz="2000" b="0" i="0" u="none" strike="noStrike" cap="none" baseline="0">
                <a:solidFill>
                  <a:srgbClr val="000000"/>
                </a:solidFill>
                <a:latin typeface="Cambria"/>
                <a:ea typeface="Cambria"/>
                <a:cs typeface="Cambria"/>
                <a:sym typeface="Cambria"/>
              </a:rPr>
              <a:t>or reason)</a:t>
            </a:r>
          </a:p>
          <a:p>
            <a:pPr marL="0" marR="0" lvl="0" indent="0" algn="l" rtl="0">
              <a:lnSpc>
                <a:spcPct val="100000"/>
              </a:lnSpc>
              <a:spcBef>
                <a:spcPts val="0"/>
              </a:spcBef>
              <a:spcAft>
                <a:spcPts val="0"/>
              </a:spcAft>
              <a:buClr>
                <a:srgbClr val="000000"/>
              </a:buClr>
              <a:buSzPct val="25000"/>
              <a:buFont typeface="Cambria"/>
              <a:buNone/>
            </a:pPr>
            <a:r>
              <a:rPr lang="en-US" sz="2000" b="0" i="0" u="none" strike="noStrike" cap="none" baseline="0">
                <a:solidFill>
                  <a:srgbClr val="000000"/>
                </a:solidFill>
                <a:latin typeface="Cambria"/>
                <a:ea typeface="Cambria"/>
                <a:cs typeface="Cambria"/>
                <a:sym typeface="Cambria"/>
              </a:rPr>
              <a:t>	Include evidence, explanation, and concluding sentence </a:t>
            </a:r>
          </a:p>
        </p:txBody>
      </p:sp>
      <p:sp>
        <p:nvSpPr>
          <p:cNvPr id="274" name="Shape 274"/>
          <p:cNvSpPr/>
          <p:nvPr/>
        </p:nvSpPr>
        <p:spPr>
          <a:xfrm>
            <a:off x="603250" y="2895600"/>
            <a:ext cx="7778750" cy="1066799"/>
          </a:xfrm>
          <a:prstGeom prst="roundRect">
            <a:avLst>
              <a:gd name="adj" fmla="val 16667"/>
            </a:avLst>
          </a:prstGeom>
          <a:solidFill>
            <a:srgbClr val="FFFFFF"/>
          </a:solidFill>
          <a:ln w="57150" cap="flat">
            <a:solidFill>
              <a:srgbClr val="000000"/>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Cambria"/>
              <a:buNone/>
            </a:pPr>
            <a:r>
              <a:rPr lang="en-US" sz="2000" b="1" i="0" u="none" strike="noStrike" cap="none" baseline="0">
                <a:solidFill>
                  <a:srgbClr val="000000"/>
                </a:solidFill>
                <a:latin typeface="Cambria"/>
                <a:ea typeface="Cambria"/>
                <a:cs typeface="Cambria"/>
                <a:sym typeface="Cambria"/>
              </a:rPr>
              <a:t>BODY PARAGRAPH #2</a:t>
            </a:r>
          </a:p>
          <a:p>
            <a:pPr marL="0" marR="0" lvl="0" indent="0" algn="ctr" rtl="0">
              <a:lnSpc>
                <a:spcPct val="100000"/>
              </a:lnSpc>
              <a:spcBef>
                <a:spcPts val="1000"/>
              </a:spcBef>
              <a:spcAft>
                <a:spcPts val="0"/>
              </a:spcAft>
              <a:buClr>
                <a:srgbClr val="000000"/>
              </a:buClr>
              <a:buSzPct val="25000"/>
              <a:buFont typeface="Cambria"/>
              <a:buNone/>
            </a:pPr>
            <a:r>
              <a:rPr lang="en-US" sz="2000" b="1" i="0" u="none" strike="noStrike" cap="none" baseline="0">
                <a:solidFill>
                  <a:srgbClr val="000000"/>
                </a:solidFill>
                <a:latin typeface="Cambria"/>
                <a:ea typeface="Cambria"/>
                <a:cs typeface="Cambria"/>
                <a:sym typeface="Cambria"/>
              </a:rPr>
              <a:t>Topic Sentence</a:t>
            </a:r>
            <a:r>
              <a:rPr lang="en-US" sz="2000" b="0" i="0" u="none" strike="noStrike" cap="none" baseline="0">
                <a:solidFill>
                  <a:srgbClr val="000000"/>
                </a:solidFill>
                <a:latin typeface="Cambria"/>
                <a:ea typeface="Cambria"/>
                <a:cs typeface="Cambria"/>
                <a:sym typeface="Cambria"/>
              </a:rPr>
              <a:t> (</a:t>
            </a:r>
            <a:r>
              <a:rPr lang="en-US" sz="2000" b="1" i="0" u="none" strike="noStrike" cap="none" baseline="0">
                <a:solidFill>
                  <a:srgbClr val="FF0000"/>
                </a:solidFill>
                <a:latin typeface="Cambria"/>
                <a:ea typeface="Cambria"/>
                <a:cs typeface="Cambria"/>
                <a:sym typeface="Cambria"/>
              </a:rPr>
              <a:t>2nd most important</a:t>
            </a:r>
            <a:r>
              <a:rPr lang="en-US" sz="2000" b="0" i="0" u="none" strike="noStrike" cap="none" baseline="0">
                <a:solidFill>
                  <a:srgbClr val="FF0000"/>
                </a:solidFill>
                <a:latin typeface="Cambria"/>
                <a:ea typeface="Cambria"/>
                <a:cs typeface="Cambria"/>
                <a:sym typeface="Cambria"/>
              </a:rPr>
              <a:t> </a:t>
            </a:r>
            <a:r>
              <a:rPr lang="en-US" sz="2000" b="0" i="0" u="none" strike="noStrike" cap="none" baseline="0">
                <a:solidFill>
                  <a:srgbClr val="000000"/>
                </a:solidFill>
                <a:latin typeface="Cambria"/>
                <a:ea typeface="Cambria"/>
                <a:cs typeface="Cambria"/>
                <a:sym typeface="Cambria"/>
              </a:rPr>
              <a:t>point or reason) </a:t>
            </a:r>
          </a:p>
          <a:p>
            <a:pPr marL="0" marR="0" lvl="0" indent="0" algn="ctr" rtl="0">
              <a:lnSpc>
                <a:spcPct val="100000"/>
              </a:lnSpc>
              <a:spcBef>
                <a:spcPts val="0"/>
              </a:spcBef>
              <a:spcAft>
                <a:spcPts val="0"/>
              </a:spcAft>
              <a:buClr>
                <a:srgbClr val="000000"/>
              </a:buClr>
              <a:buSzPct val="25000"/>
              <a:buFont typeface="Cambria"/>
              <a:buNone/>
            </a:pPr>
            <a:r>
              <a:rPr lang="en-US" sz="2000" b="0" i="0" u="none" strike="noStrike" cap="none" baseline="0">
                <a:solidFill>
                  <a:srgbClr val="000000"/>
                </a:solidFill>
                <a:latin typeface="Cambria"/>
                <a:ea typeface="Cambria"/>
                <a:cs typeface="Cambria"/>
                <a:sym typeface="Cambria"/>
              </a:rPr>
              <a:t>Include evidence, explanation, and concluding sentence </a:t>
            </a:r>
          </a:p>
        </p:txBody>
      </p:sp>
      <p:sp>
        <p:nvSpPr>
          <p:cNvPr id="275" name="Shape 275"/>
          <p:cNvSpPr/>
          <p:nvPr/>
        </p:nvSpPr>
        <p:spPr>
          <a:xfrm>
            <a:off x="603250" y="4147067"/>
            <a:ext cx="7778750" cy="1186933"/>
          </a:xfrm>
          <a:prstGeom prst="roundRect">
            <a:avLst>
              <a:gd name="adj" fmla="val 16667"/>
            </a:avLst>
          </a:prstGeom>
          <a:solidFill>
            <a:srgbClr val="FFFFFF"/>
          </a:solidFill>
          <a:ln w="57150" cap="flat">
            <a:solidFill>
              <a:srgbClr val="FF0000"/>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FF0000"/>
              </a:buClr>
              <a:buSzPct val="25000"/>
              <a:buFont typeface="Cambria"/>
              <a:buNone/>
            </a:pPr>
            <a:r>
              <a:rPr lang="en-US" sz="2600" b="1" i="0" u="none" strike="noStrike" cap="none" baseline="0">
                <a:solidFill>
                  <a:srgbClr val="FF0000"/>
                </a:solidFill>
                <a:latin typeface="Cambria"/>
                <a:ea typeface="Cambria"/>
                <a:cs typeface="Cambria"/>
                <a:sym typeface="Cambria"/>
              </a:rPr>
              <a:t>BODY PARAGRAPH #3</a:t>
            </a:r>
          </a:p>
          <a:p>
            <a:pPr marL="0" marR="0" lvl="0" indent="0" algn="l" rtl="0">
              <a:lnSpc>
                <a:spcPct val="100000"/>
              </a:lnSpc>
              <a:spcBef>
                <a:spcPts val="1000"/>
              </a:spcBef>
              <a:spcAft>
                <a:spcPts val="0"/>
              </a:spcAft>
              <a:buClr>
                <a:srgbClr val="FF0000"/>
              </a:buClr>
              <a:buSzPct val="25000"/>
              <a:buFont typeface="Cambria"/>
              <a:buNone/>
            </a:pPr>
            <a:r>
              <a:rPr lang="en-US" sz="2000" b="1" i="0" u="none" strike="noStrike" cap="none" baseline="0">
                <a:solidFill>
                  <a:srgbClr val="FF0000"/>
                </a:solidFill>
                <a:latin typeface="Cambria"/>
                <a:ea typeface="Cambria"/>
                <a:cs typeface="Cambria"/>
                <a:sym typeface="Cambria"/>
              </a:rPr>
              <a:t>Topic Sentence</a:t>
            </a:r>
            <a:r>
              <a:rPr lang="en-US" sz="2000" b="0" i="0" u="none" strike="noStrike" cap="none" baseline="0">
                <a:solidFill>
                  <a:srgbClr val="FF0000"/>
                </a:solidFill>
                <a:latin typeface="Cambria"/>
                <a:ea typeface="Cambria"/>
                <a:cs typeface="Cambria"/>
                <a:sym typeface="Cambria"/>
              </a:rPr>
              <a:t> (Most Important Point or Reason)</a:t>
            </a:r>
          </a:p>
          <a:p>
            <a:pPr marL="0" marR="0" lvl="0" indent="0" algn="ctr" rtl="0">
              <a:lnSpc>
                <a:spcPct val="100000"/>
              </a:lnSpc>
              <a:spcBef>
                <a:spcPts val="0"/>
              </a:spcBef>
              <a:spcAft>
                <a:spcPts val="0"/>
              </a:spcAft>
              <a:buClr>
                <a:srgbClr val="FF0000"/>
              </a:buClr>
              <a:buSzPct val="25000"/>
              <a:buFont typeface="Cambria"/>
              <a:buNone/>
            </a:pPr>
            <a:r>
              <a:rPr lang="en-US" sz="2000" b="0" i="0" u="none" strike="noStrike" cap="none" baseline="0">
                <a:solidFill>
                  <a:srgbClr val="FF0000"/>
                </a:solidFill>
                <a:latin typeface="Cambria"/>
                <a:ea typeface="Cambria"/>
                <a:cs typeface="Cambria"/>
                <a:sym typeface="Cambria"/>
              </a:rPr>
              <a:t>Include evidence, explanation, and concluding sentence </a:t>
            </a:r>
          </a:p>
        </p:txBody>
      </p:sp>
      <p:sp>
        <p:nvSpPr>
          <p:cNvPr id="276" name="Shape 276"/>
          <p:cNvSpPr/>
          <p:nvPr/>
        </p:nvSpPr>
        <p:spPr>
          <a:xfrm>
            <a:off x="603250" y="5486400"/>
            <a:ext cx="7778750" cy="1143000"/>
          </a:xfrm>
          <a:prstGeom prst="roundRect">
            <a:avLst>
              <a:gd name="adj" fmla="val 16667"/>
            </a:avLst>
          </a:prstGeom>
          <a:solidFill>
            <a:srgbClr val="FFFFFF"/>
          </a:solidFill>
          <a:ln w="57150" cap="flat">
            <a:solidFill>
              <a:srgbClr val="000000"/>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mbria"/>
              <a:buNone/>
            </a:pPr>
            <a:r>
              <a:rPr lang="en-US" sz="2000" b="1" i="0" u="none" strike="noStrike" cap="none" baseline="0">
                <a:solidFill>
                  <a:schemeClr val="dk1"/>
                </a:solidFill>
                <a:latin typeface="Cambria"/>
                <a:ea typeface="Cambria"/>
                <a:cs typeface="Cambria"/>
                <a:sym typeface="Cambria"/>
              </a:rPr>
              <a:t>CONCLUDING PARAGRAPH </a:t>
            </a:r>
          </a:p>
          <a:p>
            <a:pPr marL="0" marR="0" lvl="0" indent="0" algn="l" rtl="0">
              <a:lnSpc>
                <a:spcPct val="100000"/>
              </a:lnSpc>
              <a:spcBef>
                <a:spcPts val="1000"/>
              </a:spcBef>
              <a:spcAft>
                <a:spcPts val="0"/>
              </a:spcAft>
              <a:buClr>
                <a:schemeClr val="dk1"/>
              </a:buClr>
              <a:buSzPct val="25000"/>
              <a:buFont typeface="Cambria"/>
              <a:buNone/>
            </a:pPr>
            <a:r>
              <a:rPr lang="en-US" sz="2000" b="1" i="0" u="none" strike="noStrike" cap="none" baseline="0">
                <a:solidFill>
                  <a:schemeClr val="dk1"/>
                </a:solidFill>
                <a:latin typeface="Cambria"/>
                <a:ea typeface="Cambria"/>
                <a:cs typeface="Cambria"/>
                <a:sym typeface="Cambria"/>
              </a:rPr>
              <a:t>Restate Thesis </a:t>
            </a:r>
          </a:p>
          <a:p>
            <a:pPr marL="0" marR="0" lvl="0" indent="0" algn="l" rtl="0">
              <a:lnSpc>
                <a:spcPct val="100000"/>
              </a:lnSpc>
              <a:spcBef>
                <a:spcPts val="0"/>
              </a:spcBef>
              <a:spcAft>
                <a:spcPts val="0"/>
              </a:spcAft>
              <a:buClr>
                <a:schemeClr val="dk1"/>
              </a:buClr>
              <a:buSzPct val="25000"/>
              <a:buFont typeface="Cambria"/>
              <a:buNone/>
            </a:pPr>
            <a:r>
              <a:rPr lang="en-US" sz="2000" b="0" i="0" u="none" strike="noStrike" cap="none" baseline="0">
                <a:solidFill>
                  <a:schemeClr val="dk1"/>
                </a:solidFill>
                <a:latin typeface="Cambria"/>
                <a:ea typeface="Cambria"/>
                <a:cs typeface="Cambria"/>
                <a:sym typeface="Cambria"/>
              </a:rPr>
              <a:t>Include summary and/or comment</a:t>
            </a:r>
          </a:p>
        </p:txBody>
      </p:sp>
    </p:spTree>
  </p:cSld>
  <p:clrMapOvr>
    <a:masterClrMapping/>
  </p:clrMapOvr>
  <p:transition xmlns:p14="http://schemas.microsoft.com/office/powerpoint/2010/mai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p:nvPr/>
        </p:nvSpPr>
        <p:spPr>
          <a:xfrm>
            <a:off x="533400" y="152400"/>
            <a:ext cx="8001000" cy="461664"/>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400" b="0" i="0" u="none" strike="noStrike" cap="none" baseline="0">
                <a:solidFill>
                  <a:schemeClr val="dk1"/>
                </a:solidFill>
                <a:latin typeface="Calibri"/>
                <a:ea typeface="Calibri"/>
                <a:cs typeface="Calibri"/>
                <a:sym typeface="Calibri"/>
              </a:rPr>
              <a:t>KEYHOLE ESSAY</a:t>
            </a:r>
          </a:p>
        </p:txBody>
      </p:sp>
      <p:sp>
        <p:nvSpPr>
          <p:cNvPr id="283" name="Shape 283"/>
          <p:cNvSpPr txBox="1"/>
          <p:nvPr/>
        </p:nvSpPr>
        <p:spPr>
          <a:xfrm>
            <a:off x="762000" y="870466"/>
            <a:ext cx="7010400" cy="6740306"/>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b="1" i="0" u="none" strike="noStrike" cap="none" baseline="0">
                <a:solidFill>
                  <a:schemeClr val="dk1"/>
                </a:solidFill>
                <a:latin typeface="Calibri"/>
                <a:ea typeface="Calibri"/>
                <a:cs typeface="Calibri"/>
                <a:sym typeface="Calibri"/>
              </a:rPr>
              <a:t>Thesis Paragraph</a:t>
            </a: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        </a:t>
            </a:r>
            <a:r>
              <a:rPr lang="en-US" sz="1800" b="1" i="0" u="none" strike="noStrike" cap="none" baseline="0">
                <a:solidFill>
                  <a:schemeClr val="dk1"/>
                </a:solidFill>
                <a:latin typeface="Calibri"/>
                <a:ea typeface="Calibri"/>
                <a:cs typeface="Calibri"/>
                <a:sym typeface="Calibri"/>
              </a:rPr>
              <a:t>General:</a:t>
            </a:r>
            <a:r>
              <a:rPr lang="en-US" sz="1800" b="0" i="0" u="none" strike="noStrike" cap="none" baseline="0">
                <a:solidFill>
                  <a:schemeClr val="dk1"/>
                </a:solidFill>
                <a:latin typeface="Calibri"/>
                <a:ea typeface="Calibri"/>
                <a:cs typeface="Calibri"/>
                <a:sym typeface="Calibri"/>
              </a:rPr>
              <a:t> Grabber</a:t>
            </a:r>
          </a:p>
          <a:p>
            <a:pPr marL="0" marR="0" lvl="0" indent="0" algn="ctr" rtl="0">
              <a:buSzPct val="25000"/>
              <a:buNone/>
            </a:pPr>
            <a:r>
              <a:rPr lang="en-US" sz="1800" b="1" i="0" u="none" strike="noStrike" cap="none" baseline="0">
                <a:solidFill>
                  <a:schemeClr val="dk1"/>
                </a:solidFill>
                <a:latin typeface="Calibri"/>
                <a:ea typeface="Calibri"/>
                <a:cs typeface="Calibri"/>
                <a:sym typeface="Calibri"/>
              </a:rPr>
              <a:t> </a:t>
            </a:r>
          </a:p>
          <a:p>
            <a:pPr marL="0" marR="0" lvl="0" indent="0" algn="ctr" rtl="0">
              <a:buSzPct val="25000"/>
              <a:buNone/>
            </a:pPr>
            <a:r>
              <a:rPr lang="en-US" sz="1800" b="1" i="0" u="none" strike="noStrike" cap="none" baseline="0">
                <a:solidFill>
                  <a:schemeClr val="dk1"/>
                </a:solidFill>
                <a:latin typeface="Calibri"/>
                <a:ea typeface="Calibri"/>
                <a:cs typeface="Calibri"/>
                <a:sym typeface="Calibri"/>
              </a:rPr>
              <a:t>      Specific: </a:t>
            </a:r>
            <a:r>
              <a:rPr lang="en-US" sz="1800" b="0" i="0" u="none" strike="noStrike" cap="none" baseline="0">
                <a:solidFill>
                  <a:schemeClr val="dk1"/>
                </a:solidFill>
                <a:latin typeface="Calibri"/>
                <a:ea typeface="Calibri"/>
                <a:cs typeface="Calibri"/>
                <a:sym typeface="Calibri"/>
              </a:rPr>
              <a:t>Thesis</a:t>
            </a:r>
            <a:r>
              <a:rPr lang="en-US" sz="1800" b="1" i="0" u="none" strike="noStrike" cap="none" baseline="0">
                <a:solidFill>
                  <a:schemeClr val="dk1"/>
                </a:solidFill>
                <a:latin typeface="Calibri"/>
                <a:ea typeface="Calibri"/>
                <a:cs typeface="Calibri"/>
                <a:sym typeface="Calibri"/>
              </a:rPr>
              <a:t> </a:t>
            </a:r>
            <a:r>
              <a:rPr lang="en-US" sz="1800" b="0" i="0" u="none" strike="noStrike" cap="none" baseline="0">
                <a:solidFill>
                  <a:schemeClr val="dk1"/>
                </a:solidFill>
                <a:latin typeface="Calibri"/>
                <a:ea typeface="Calibri"/>
                <a:cs typeface="Calibri"/>
                <a:sym typeface="Calibri"/>
              </a:rPr>
              <a:t>(Claim)</a:t>
            </a:r>
          </a:p>
          <a:p>
            <a:endParaRPr lang="en-US" sz="1800" b="0" i="0" u="none" strike="noStrike" cap="none" baseline="0">
              <a:solidFill>
                <a:schemeClr val="dk1"/>
              </a:solidFill>
              <a:latin typeface="Calibri"/>
              <a:ea typeface="Calibri"/>
              <a:cs typeface="Calibri"/>
              <a:sym typeface="Calibri"/>
            </a:endParaRP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Body Paragraph #1</a:t>
            </a:r>
          </a:p>
          <a:p>
            <a:pPr marL="0" marR="0" lvl="0" indent="0" algn="ctr" rtl="0">
              <a:buSzPct val="25000"/>
              <a:buNone/>
            </a:pPr>
            <a:r>
              <a:rPr lang="en-US" sz="1800" b="1" i="0" u="none" strike="noStrike" cap="none" baseline="0">
                <a:solidFill>
                  <a:schemeClr val="dk1"/>
                </a:solidFill>
                <a:latin typeface="Calibri"/>
                <a:ea typeface="Calibri"/>
                <a:cs typeface="Calibri"/>
                <a:sym typeface="Calibri"/>
              </a:rPr>
              <a:t>Topic Sentence</a:t>
            </a:r>
            <a:r>
              <a:rPr lang="en-US" sz="1800" b="0" i="0" u="none" strike="noStrike" cap="none" baseline="0">
                <a:solidFill>
                  <a:schemeClr val="dk1"/>
                </a:solidFill>
                <a:latin typeface="Calibri"/>
                <a:ea typeface="Calibri"/>
                <a:cs typeface="Calibri"/>
                <a:sym typeface="Calibri"/>
              </a:rPr>
              <a:t> (Specific Point)</a:t>
            </a: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 Evidence, explanation, transitional conclusion</a:t>
            </a: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 </a:t>
            </a: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Body Paragraph #2</a:t>
            </a:r>
          </a:p>
          <a:p>
            <a:pPr marL="0" marR="0" lvl="0" indent="0" algn="ctr" rtl="0">
              <a:buSzPct val="25000"/>
              <a:buNone/>
            </a:pPr>
            <a:r>
              <a:rPr lang="en-US" sz="1800" b="1" i="0" u="none" strike="noStrike" cap="none" baseline="0">
                <a:solidFill>
                  <a:schemeClr val="dk1"/>
                </a:solidFill>
                <a:latin typeface="Calibri"/>
                <a:ea typeface="Calibri"/>
                <a:cs typeface="Calibri"/>
                <a:sym typeface="Calibri"/>
              </a:rPr>
              <a:t>Topic Sentence</a:t>
            </a:r>
            <a:r>
              <a:rPr lang="en-US" sz="1800" b="0" i="0" u="none" strike="noStrike" cap="none" baseline="0">
                <a:solidFill>
                  <a:schemeClr val="dk1"/>
                </a:solidFill>
                <a:latin typeface="Calibri"/>
                <a:ea typeface="Calibri"/>
                <a:cs typeface="Calibri"/>
                <a:sym typeface="Calibri"/>
              </a:rPr>
              <a:t> (Specific Point)</a:t>
            </a: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 Evidence, explanation, transitional conclusion</a:t>
            </a: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 </a:t>
            </a: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Body Paragraph #3</a:t>
            </a:r>
          </a:p>
          <a:p>
            <a:pPr marL="0" marR="0" lvl="0" indent="0" algn="ctr" rtl="0">
              <a:buSzPct val="25000"/>
              <a:buNone/>
            </a:pPr>
            <a:r>
              <a:rPr lang="en-US" sz="1800" b="1" i="0" u="none" strike="noStrike" cap="none" baseline="0">
                <a:solidFill>
                  <a:schemeClr val="dk1"/>
                </a:solidFill>
                <a:latin typeface="Calibri"/>
                <a:ea typeface="Calibri"/>
                <a:cs typeface="Calibri"/>
                <a:sym typeface="Calibri"/>
              </a:rPr>
              <a:t>Topic Sentence</a:t>
            </a:r>
            <a:r>
              <a:rPr lang="en-US" sz="1800" b="0" i="0" u="none" strike="noStrike" cap="none" baseline="0">
                <a:solidFill>
                  <a:schemeClr val="dk1"/>
                </a:solidFill>
                <a:latin typeface="Calibri"/>
                <a:ea typeface="Calibri"/>
                <a:cs typeface="Calibri"/>
                <a:sym typeface="Calibri"/>
              </a:rPr>
              <a:t> (Specific Point)</a:t>
            </a: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 Evidence, explanation, transitional conclusion </a:t>
            </a:r>
          </a:p>
          <a:p>
            <a:endParaRPr lang="en-US" sz="1800" b="0" i="0" u="none" strike="noStrike" cap="none" baseline="0">
              <a:solidFill>
                <a:schemeClr val="dk1"/>
              </a:solidFill>
              <a:latin typeface="Calibri"/>
              <a:ea typeface="Calibri"/>
              <a:cs typeface="Calibri"/>
              <a:sym typeface="Calibri"/>
            </a:endParaRPr>
          </a:p>
          <a:p>
            <a:pPr marL="0" marR="0" lvl="0" indent="0" algn="ctr" rtl="0">
              <a:buSzPct val="25000"/>
              <a:buNone/>
            </a:pPr>
            <a:r>
              <a:rPr lang="en-US" sz="1800" b="1" i="0" u="none" strike="noStrike" cap="none" baseline="0">
                <a:solidFill>
                  <a:schemeClr val="dk1"/>
                </a:solidFill>
                <a:latin typeface="Calibri"/>
                <a:ea typeface="Calibri"/>
                <a:cs typeface="Calibri"/>
                <a:sym typeface="Calibri"/>
              </a:rPr>
              <a:t>Concluding Paragraph </a:t>
            </a:r>
          </a:p>
          <a:p>
            <a:pPr marL="0" marR="0" lvl="0" indent="0" algn="ctr" rtl="0">
              <a:buSzPct val="25000"/>
              <a:buNone/>
            </a:pPr>
            <a:r>
              <a:rPr lang="en-US" sz="1800" b="1" i="0" u="none" strike="noStrike" cap="none" baseline="0">
                <a:solidFill>
                  <a:schemeClr val="dk1"/>
                </a:solidFill>
                <a:latin typeface="Calibri"/>
                <a:ea typeface="Calibri"/>
                <a:cs typeface="Calibri"/>
                <a:sym typeface="Calibri"/>
              </a:rPr>
              <a:t>Rephrase Thesis </a:t>
            </a:r>
            <a:r>
              <a:rPr lang="en-US" sz="1800" b="0" i="0" u="none" strike="noStrike" cap="none" baseline="0">
                <a:solidFill>
                  <a:schemeClr val="dk1"/>
                </a:solidFill>
                <a:latin typeface="Calibri"/>
                <a:ea typeface="Calibri"/>
                <a:cs typeface="Calibri"/>
                <a:sym typeface="Calibri"/>
              </a:rPr>
              <a:t>(Claim)</a:t>
            </a:r>
          </a:p>
          <a:p>
            <a:pPr marL="0" marR="0" lvl="0" indent="0" algn="ctr" rtl="0">
              <a:buSzPct val="25000"/>
              <a:buNone/>
            </a:pPr>
            <a:r>
              <a:rPr lang="en-US" sz="1800" b="0" i="0" u="none" strike="noStrike" cap="none" baseline="0">
                <a:solidFill>
                  <a:schemeClr val="dk1"/>
                </a:solidFill>
                <a:latin typeface="Calibri"/>
                <a:ea typeface="Calibri"/>
                <a:cs typeface="Calibri"/>
                <a:sym typeface="Calibri"/>
              </a:rPr>
              <a:t>Summarize Points</a:t>
            </a:r>
          </a:p>
          <a:p>
            <a:pPr marL="0" marR="0" lvl="0" indent="0" algn="l" rtl="0">
              <a:buSzPct val="25000"/>
              <a:buNone/>
            </a:pPr>
            <a:r>
              <a:rPr lang="en-US" sz="1800" b="1" i="0" u="none" strike="noStrike" cap="none" baseline="0">
                <a:solidFill>
                  <a:schemeClr val="dk1"/>
                </a:solidFill>
                <a:latin typeface="Calibri"/>
                <a:ea typeface="Calibri"/>
                <a:cs typeface="Calibri"/>
                <a:sym typeface="Calibri"/>
              </a:rPr>
              <a:t> </a:t>
            </a:r>
          </a:p>
          <a:p>
            <a:endParaRPr lang="en-US" sz="1800" b="1" i="0" u="none" strike="noStrike" cap="none" baseline="0">
              <a:solidFill>
                <a:schemeClr val="dk1"/>
              </a:solidFill>
              <a:latin typeface="Calibri"/>
              <a:ea typeface="Calibri"/>
              <a:cs typeface="Calibri"/>
              <a:sym typeface="Calibri"/>
            </a:endParaRPr>
          </a:p>
          <a:p>
            <a:endParaRPr lang="en-US" sz="1800" b="1" i="0" u="none" strike="noStrike" cap="none" baseline="0">
              <a:solidFill>
                <a:schemeClr val="dk1"/>
              </a:solidFill>
              <a:latin typeface="Calibri"/>
              <a:ea typeface="Calibri"/>
              <a:cs typeface="Calibri"/>
              <a:sym typeface="Calibri"/>
            </a:endParaRPr>
          </a:p>
          <a:p>
            <a:endParaRPr lang="en-US" sz="1800" b="1" i="0" u="none" strike="noStrike" cap="none" baseline="0">
              <a:solidFill>
                <a:schemeClr val="dk1"/>
              </a:solidFill>
              <a:latin typeface="Calibri"/>
              <a:ea typeface="Calibri"/>
              <a:cs typeface="Calibri"/>
              <a:sym typeface="Calibri"/>
            </a:endParaRPr>
          </a:p>
        </p:txBody>
      </p:sp>
      <p:sp>
        <p:nvSpPr>
          <p:cNvPr id="284" name="Shape 284"/>
          <p:cNvSpPr/>
          <p:nvPr/>
        </p:nvSpPr>
        <p:spPr>
          <a:xfrm>
            <a:off x="4114800" y="1447800"/>
            <a:ext cx="762000" cy="304799"/>
          </a:xfrm>
          <a:prstGeom prst="down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endParaRPr/>
          </a:p>
        </p:txBody>
      </p:sp>
    </p:spTree>
  </p:cSld>
  <p:clrMapOvr>
    <a:masterClrMapping/>
  </p:clrMapOvr>
  <p:transition xmlns:p14="http://schemas.microsoft.com/office/powerpoint/2010/mai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Shape 29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Students &amp; Structures/Reasoning </a:t>
            </a:r>
          </a:p>
        </p:txBody>
      </p:sp>
      <p:sp>
        <p:nvSpPr>
          <p:cNvPr id="291" name="Shape 29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Clr>
                <a:schemeClr val="dk1"/>
              </a:buClr>
              <a:buSzPct val="61111"/>
              <a:buFont typeface="Arial"/>
              <a:buNone/>
            </a:pPr>
            <a:r>
              <a:rPr lang="en-US" sz="1800" b="1">
                <a:solidFill>
                  <a:srgbClr val="292934"/>
                </a:solidFill>
              </a:rPr>
              <a:t>What high schoolers sometimes come to us with (and what can get in the way of their college writing/thinking):</a:t>
            </a:r>
          </a:p>
          <a:p>
            <a:endParaRPr lang="en-US" sz="1800" b="1">
              <a:solidFill>
                <a:srgbClr val="292934"/>
              </a:solidFill>
            </a:endParaRPr>
          </a:p>
          <a:p>
            <a:endParaRPr lang="en-US" sz="1800" b="1">
              <a:solidFill>
                <a:srgbClr val="292934"/>
              </a:solidFill>
            </a:endParaRPr>
          </a:p>
          <a:p>
            <a:pPr lvl="0" rtl="0">
              <a:buClr>
                <a:schemeClr val="dk1"/>
              </a:buClr>
              <a:buSzPct val="45833"/>
              <a:buFont typeface="Arial"/>
              <a:buNone/>
            </a:pPr>
            <a:r>
              <a:rPr lang="en-US" sz="2400" b="1" i="1">
                <a:solidFill>
                  <a:srgbClr val="292934"/>
                </a:solidFill>
              </a:rPr>
              <a:t>* a relentless search for / use of formulas (3- to 5-paragraph essays) and "rules" (i.e., Never use "I" in an essay; Never begin a sentence with "But," etc.) rather than focusing on audiences, purposes, contexts, etc. In other words, not recognizing, as a friend of mine says, that there are "different spokes for different folks," and that different contexts invite different kinds of writing.</a:t>
            </a:r>
          </a:p>
          <a:p>
            <a:pPr algn="r">
              <a:buNone/>
            </a:pPr>
            <a:r>
              <a:rPr lang="en-US" sz="2400" b="1"/>
              <a:t>- MSU Writing Instructors</a:t>
            </a:r>
          </a:p>
        </p:txBody>
      </p:sp>
    </p:spTree>
  </p:cSld>
  <p:clrMapOvr>
    <a:masterClrMapping/>
  </p:clrMapOvr>
  <p:transition xmlns:p14="http://schemas.microsoft.com/office/powerpoint/2010/mai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Shape 29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US"/>
              <a:t>Arguments: encouraging complexity</a:t>
            </a:r>
          </a:p>
        </p:txBody>
      </p:sp>
      <p:sp>
        <p:nvSpPr>
          <p:cNvPr id="297" name="Shape 297"/>
          <p:cNvSpPr txBox="1">
            <a:spLocks noGrp="1"/>
          </p:cNvSpPr>
          <p:nvPr>
            <p:ph type="body" idx="1"/>
          </p:nvPr>
        </p:nvSpPr>
        <p:spPr>
          <a:xfrm>
            <a:off x="457200" y="2783225"/>
            <a:ext cx="3994500" cy="3784800"/>
          </a:xfrm>
          <a:prstGeom prst="rect">
            <a:avLst/>
          </a:prstGeom>
        </p:spPr>
        <p:txBody>
          <a:bodyPr lIns="91425" tIns="91425" rIns="91425" bIns="91425" anchor="t" anchorCtr="0">
            <a:noAutofit/>
          </a:bodyPr>
          <a:lstStyle/>
          <a:p>
            <a:pPr lvl="0" rtl="0">
              <a:buNone/>
            </a:pPr>
            <a:r>
              <a:rPr lang="en-US"/>
              <a:t>Teacher provided question/problem</a:t>
            </a:r>
          </a:p>
          <a:p>
            <a:endParaRPr lang="en-US"/>
          </a:p>
          <a:p>
            <a:endParaRPr lang="en-US"/>
          </a:p>
          <a:p>
            <a:endParaRPr lang="en-US"/>
          </a:p>
          <a:p>
            <a:pPr lvl="0" rtl="0">
              <a:buNone/>
            </a:pPr>
            <a:r>
              <a:rPr lang="en-US"/>
              <a:t>Student generated response</a:t>
            </a:r>
          </a:p>
        </p:txBody>
      </p:sp>
      <p:sp>
        <p:nvSpPr>
          <p:cNvPr id="298" name="Shape 298"/>
          <p:cNvSpPr txBox="1">
            <a:spLocks noGrp="1"/>
          </p:cNvSpPr>
          <p:nvPr>
            <p:ph type="body" idx="2"/>
          </p:nvPr>
        </p:nvSpPr>
        <p:spPr>
          <a:xfrm>
            <a:off x="4692275" y="2783225"/>
            <a:ext cx="3994500" cy="3547199"/>
          </a:xfrm>
          <a:prstGeom prst="rect">
            <a:avLst/>
          </a:prstGeom>
        </p:spPr>
        <p:txBody>
          <a:bodyPr lIns="91425" tIns="91425" rIns="91425" bIns="91425" anchor="t" anchorCtr="0">
            <a:noAutofit/>
          </a:bodyPr>
          <a:lstStyle/>
          <a:p>
            <a:pPr lvl="0" rtl="0">
              <a:buNone/>
            </a:pPr>
            <a:r>
              <a:rPr lang="en-US"/>
              <a:t>Teacher provided topic</a:t>
            </a:r>
          </a:p>
          <a:p>
            <a:endParaRPr lang="en-US"/>
          </a:p>
          <a:p>
            <a:endParaRPr lang="en-US"/>
          </a:p>
          <a:p>
            <a:endParaRPr lang="en-US"/>
          </a:p>
          <a:p>
            <a:pPr lvl="0" rtl="0">
              <a:buNone/>
            </a:pPr>
            <a:r>
              <a:rPr lang="en-US"/>
              <a:t>Student generated question/problem + response</a:t>
            </a:r>
          </a:p>
          <a:p>
            <a:endParaRPr lang="en-US"/>
          </a:p>
        </p:txBody>
      </p:sp>
      <p:sp>
        <p:nvSpPr>
          <p:cNvPr id="299" name="Shape 299"/>
          <p:cNvSpPr/>
          <p:nvPr/>
        </p:nvSpPr>
        <p:spPr>
          <a:xfrm>
            <a:off x="961050" y="1509725"/>
            <a:ext cx="7221899" cy="1461599"/>
          </a:xfrm>
          <a:prstGeom prst="striped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a:p>
        </p:txBody>
      </p:sp>
      <p:sp>
        <p:nvSpPr>
          <p:cNvPr id="300" name="Shape 300"/>
          <p:cNvSpPr/>
          <p:nvPr/>
        </p:nvSpPr>
        <p:spPr>
          <a:xfrm>
            <a:off x="6162500" y="3844950"/>
            <a:ext cx="622799" cy="1230300"/>
          </a:xfrm>
          <a:prstGeom prst="down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a:p>
        </p:txBody>
      </p:sp>
      <p:sp>
        <p:nvSpPr>
          <p:cNvPr id="301" name="Shape 301"/>
          <p:cNvSpPr/>
          <p:nvPr/>
        </p:nvSpPr>
        <p:spPr>
          <a:xfrm>
            <a:off x="1658025" y="4060475"/>
            <a:ext cx="622799" cy="1230300"/>
          </a:xfrm>
          <a:prstGeom prst="down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a:p>
        </p:txBody>
      </p:sp>
      <p:sp>
        <p:nvSpPr>
          <p:cNvPr id="302" name="Shape 302"/>
          <p:cNvSpPr txBox="1"/>
          <p:nvPr/>
        </p:nvSpPr>
        <p:spPr>
          <a:xfrm>
            <a:off x="1673575" y="1982825"/>
            <a:ext cx="5475599" cy="603000"/>
          </a:xfrm>
          <a:prstGeom prst="rect">
            <a:avLst/>
          </a:prstGeom>
        </p:spPr>
        <p:txBody>
          <a:bodyPr lIns="91425" tIns="91425" rIns="91425" bIns="91425" anchor="t" anchorCtr="0">
            <a:noAutofit/>
          </a:bodyPr>
          <a:lstStyle/>
          <a:p>
            <a:pPr lvl="0" algn="ctr" rtl="0">
              <a:buNone/>
            </a:pPr>
            <a:r>
              <a:rPr lang="en-US" sz="1800" b="1"/>
              <a:t>COMPLEXITY</a:t>
            </a:r>
          </a:p>
          <a:p>
            <a:pPr lvl="0" algn="ctr" rtl="0">
              <a:buNone/>
            </a:pPr>
            <a:r>
              <a:rPr lang="en-US" b="1">
                <a:solidFill>
                  <a:schemeClr val="dk1"/>
                </a:solidFill>
              </a:rPr>
              <a:t>consider alternatives, evaluate evidence, and think critically</a:t>
            </a:r>
          </a:p>
        </p:txBody>
      </p:sp>
      <p:sp>
        <p:nvSpPr>
          <p:cNvPr id="303" name="Shape 303"/>
          <p:cNvSpPr txBox="1"/>
          <p:nvPr/>
        </p:nvSpPr>
        <p:spPr>
          <a:xfrm>
            <a:off x="2890950" y="3967050"/>
            <a:ext cx="2711999" cy="867299"/>
          </a:xfrm>
          <a:prstGeom prst="rect">
            <a:avLst/>
          </a:prstGeom>
        </p:spPr>
        <p:txBody>
          <a:bodyPr lIns="91425" tIns="91425" rIns="91425" bIns="91425" anchor="t" anchorCtr="0">
            <a:noAutofit/>
          </a:bodyPr>
          <a:lstStyle/>
          <a:p>
            <a:pPr lvl="0" algn="ctr" rtl="0">
              <a:buNone/>
            </a:pPr>
            <a:r>
              <a:rPr lang="en-US" sz="1600" b="1">
                <a:solidFill>
                  <a:srgbClr val="0070C0"/>
                </a:solidFill>
              </a:rPr>
              <a:t>WHO DECIDES?</a:t>
            </a:r>
          </a:p>
          <a:p>
            <a:pPr lvl="0" algn="ctr" rtl="0">
              <a:buNone/>
            </a:pPr>
            <a:r>
              <a:rPr lang="en-US" sz="1600" b="1">
                <a:solidFill>
                  <a:srgbClr val="0070C0"/>
                </a:solidFill>
              </a:rPr>
              <a:t>control of question/problem</a:t>
            </a:r>
          </a:p>
          <a:p>
            <a:pPr algn="ctr">
              <a:buNone/>
            </a:pPr>
            <a:r>
              <a:rPr lang="en-US" sz="1600" b="1">
                <a:solidFill>
                  <a:srgbClr val="0070C0"/>
                </a:solidFill>
              </a:rPr>
              <a:t>control of data/evidence</a:t>
            </a:r>
          </a:p>
        </p:txBody>
      </p:sp>
    </p:spTree>
  </p:cSld>
  <p:clrMapOvr>
    <a:masterClrMapping/>
  </p:clrMapOvr>
  <p:transition xmlns:p14="http://schemas.microsoft.com/office/powerpoint/2010/mai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pic>
        <p:nvPicPr>
          <p:cNvPr id="308" name="Shape 308"/>
          <p:cNvPicPr preferRelativeResize="0"/>
          <p:nvPr/>
        </p:nvPicPr>
        <p:blipFill>
          <a:blip r:embed="rId3"/>
          <a:stretch>
            <a:fillRect/>
          </a:stretch>
        </p:blipFill>
        <p:spPr>
          <a:xfrm>
            <a:off x="1170575" y="0"/>
            <a:ext cx="6419849" cy="5317461"/>
          </a:xfrm>
          <a:prstGeom prst="rect">
            <a:avLst/>
          </a:prstGeom>
          <a:noFill/>
          <a:ln>
            <a:noFill/>
          </a:ln>
        </p:spPr>
      </p:pic>
      <p:pic>
        <p:nvPicPr>
          <p:cNvPr id="309" name="Shape 309"/>
          <p:cNvPicPr preferRelativeResize="0"/>
          <p:nvPr/>
        </p:nvPicPr>
        <p:blipFill>
          <a:blip r:embed="rId4"/>
          <a:stretch>
            <a:fillRect/>
          </a:stretch>
        </p:blipFill>
        <p:spPr>
          <a:xfrm>
            <a:off x="1170575" y="5257800"/>
            <a:ext cx="6419850" cy="1600200"/>
          </a:xfrm>
          <a:prstGeom prst="rect">
            <a:avLst/>
          </a:prstGeom>
          <a:noFill/>
          <a:ln>
            <a:noFill/>
          </a:ln>
        </p:spPr>
      </p:pic>
    </p:spTree>
  </p:cSld>
  <p:clrMapOvr>
    <a:masterClrMapping/>
  </p:clrMapOvr>
  <p:transition xmlns:p14="http://schemas.microsoft.com/office/powerpoint/2010/mai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pic>
        <p:nvPicPr>
          <p:cNvPr id="314" name="Shape 314"/>
          <p:cNvPicPr preferRelativeResize="0"/>
          <p:nvPr/>
        </p:nvPicPr>
        <p:blipFill>
          <a:blip r:embed="rId3"/>
          <a:stretch>
            <a:fillRect/>
          </a:stretch>
        </p:blipFill>
        <p:spPr>
          <a:xfrm>
            <a:off x="2006337" y="0"/>
            <a:ext cx="5131325" cy="6750275"/>
          </a:xfrm>
          <a:prstGeom prst="rect">
            <a:avLst/>
          </a:prstGeom>
          <a:noFill/>
          <a:ln>
            <a:noFill/>
          </a:ln>
        </p:spPr>
      </p:pic>
    </p:spTree>
  </p:cSld>
  <p:clrMapOvr>
    <a:masterClrMapping/>
  </p:clrMapOvr>
  <p:transition xmlns:p14="http://schemas.microsoft.com/office/powerpoint/2010/mai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Developing Task Trajectories </a:t>
            </a:r>
          </a:p>
        </p:txBody>
      </p:sp>
      <p:grpSp>
        <p:nvGrpSpPr>
          <p:cNvPr id="320" name="Shape 320"/>
          <p:cNvGrpSpPr/>
          <p:nvPr/>
        </p:nvGrpSpPr>
        <p:grpSpPr>
          <a:xfrm>
            <a:off x="467595" y="1751425"/>
            <a:ext cx="8236635" cy="3304348"/>
            <a:chOff x="3796" y="379825"/>
            <a:chExt cx="7383806" cy="3304348"/>
          </a:xfrm>
        </p:grpSpPr>
        <p:sp>
          <p:nvSpPr>
            <p:cNvPr id="321" name="Shape 321"/>
            <p:cNvSpPr/>
            <p:nvPr/>
          </p:nvSpPr>
          <p:spPr>
            <a:xfrm rot="5400000">
              <a:off x="462385" y="1178456"/>
              <a:ext cx="1381337" cy="2298514"/>
            </a:xfrm>
            <a:prstGeom prst="corner">
              <a:avLst>
                <a:gd name="adj1" fmla="val 16120"/>
                <a:gd name="adj2" fmla="val 1611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22" name="Shape 322"/>
            <p:cNvSpPr/>
            <p:nvPr/>
          </p:nvSpPr>
          <p:spPr>
            <a:xfrm>
              <a:off x="231805" y="1865216"/>
              <a:ext cx="2075111" cy="1818957"/>
            </a:xfrm>
            <a:prstGeom prst="rect">
              <a:avLst/>
            </a:prstGeom>
            <a:noFill/>
            <a:ln>
              <a:noFill/>
            </a:ln>
          </p:spPr>
          <p:txBody>
            <a:bodyPr lIns="68575" tIns="68575" rIns="68575" bIns="68575" anchor="t" anchorCtr="0">
              <a:noAutofit/>
            </a:bodyPr>
            <a:lstStyle/>
            <a:p>
              <a:pPr marL="0" marR="0" lvl="0" indent="0" algn="l" rtl="0">
                <a:lnSpc>
                  <a:spcPct val="90000"/>
                </a:lnSpc>
                <a:spcBef>
                  <a:spcPts val="0"/>
                </a:spcBef>
                <a:spcAft>
                  <a:spcPts val="630"/>
                </a:spcAft>
                <a:buSzPct val="25000"/>
                <a:buNone/>
              </a:pPr>
              <a:r>
                <a:rPr lang="en-US" sz="1800" b="0" i="0" u="none" strike="noStrike" cap="none" baseline="0">
                  <a:solidFill>
                    <a:schemeClr val="dk1"/>
                  </a:solidFill>
                  <a:latin typeface="Calibri"/>
                  <a:ea typeface="Calibri"/>
                  <a:cs typeface="Calibri"/>
                  <a:sym typeface="Calibri"/>
                </a:rPr>
                <a:t>Best in Show	</a:t>
              </a:r>
            </a:p>
          </p:txBody>
        </p:sp>
        <p:sp>
          <p:nvSpPr>
            <p:cNvPr id="323" name="Shape 323"/>
            <p:cNvSpPr/>
            <p:nvPr/>
          </p:nvSpPr>
          <p:spPr>
            <a:xfrm>
              <a:off x="1915386" y="1009237"/>
              <a:ext cx="391530" cy="391530"/>
            </a:xfrm>
            <a:prstGeom prst="triangle">
              <a:avLst>
                <a:gd name="adj" fmla="val 10000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24" name="Shape 324"/>
            <p:cNvSpPr/>
            <p:nvPr/>
          </p:nvSpPr>
          <p:spPr>
            <a:xfrm rot="5400000">
              <a:off x="3002728" y="549845"/>
              <a:ext cx="1381337" cy="2298514"/>
            </a:xfrm>
            <a:prstGeom prst="corner">
              <a:avLst>
                <a:gd name="adj1" fmla="val 16120"/>
                <a:gd name="adj2" fmla="val 1611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25" name="Shape 325"/>
            <p:cNvSpPr/>
            <p:nvPr/>
          </p:nvSpPr>
          <p:spPr>
            <a:xfrm>
              <a:off x="2772148" y="1236607"/>
              <a:ext cx="2075111" cy="1818957"/>
            </a:xfrm>
            <a:prstGeom prst="rect">
              <a:avLst/>
            </a:prstGeom>
            <a:noFill/>
            <a:ln>
              <a:noFill/>
            </a:ln>
          </p:spPr>
          <p:txBody>
            <a:bodyPr lIns="68575" tIns="68575" rIns="68575" bIns="68575" anchor="t" anchorCtr="0">
              <a:noAutofit/>
            </a:bodyPr>
            <a:lstStyle/>
            <a:p>
              <a:pPr marL="0" marR="0" lvl="0" indent="0" algn="l" rtl="0">
                <a:lnSpc>
                  <a:spcPct val="90000"/>
                </a:lnSpc>
                <a:spcBef>
                  <a:spcPts val="0"/>
                </a:spcBef>
                <a:spcAft>
                  <a:spcPts val="630"/>
                </a:spcAft>
                <a:buSzPct val="25000"/>
                <a:buNone/>
              </a:pPr>
              <a:r>
                <a:rPr lang="en-US" sz="1800" b="0" i="0" u="none" strike="noStrike" cap="none" baseline="0">
                  <a:solidFill>
                    <a:schemeClr val="dk1"/>
                  </a:solidFill>
                  <a:latin typeface="Calibri"/>
                  <a:ea typeface="Calibri"/>
                  <a:cs typeface="Calibri"/>
                  <a:sym typeface="Calibri"/>
                </a:rPr>
                <a:t>Nominations</a:t>
              </a:r>
            </a:p>
          </p:txBody>
        </p:sp>
        <p:sp>
          <p:nvSpPr>
            <p:cNvPr id="326" name="Shape 326"/>
            <p:cNvSpPr/>
            <p:nvPr/>
          </p:nvSpPr>
          <p:spPr>
            <a:xfrm>
              <a:off x="4455728" y="380627"/>
              <a:ext cx="391530" cy="391530"/>
            </a:xfrm>
            <a:prstGeom prst="triangle">
              <a:avLst>
                <a:gd name="adj" fmla="val 10000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27" name="Shape 327"/>
            <p:cNvSpPr/>
            <p:nvPr/>
          </p:nvSpPr>
          <p:spPr>
            <a:xfrm rot="5400000">
              <a:off x="5543069" y="-78763"/>
              <a:ext cx="1381337" cy="2298514"/>
            </a:xfrm>
            <a:prstGeom prst="corner">
              <a:avLst>
                <a:gd name="adj1" fmla="val 16120"/>
                <a:gd name="adj2" fmla="val 1611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28" name="Shape 328"/>
            <p:cNvSpPr/>
            <p:nvPr/>
          </p:nvSpPr>
          <p:spPr>
            <a:xfrm>
              <a:off x="5312491" y="607997"/>
              <a:ext cx="2075111" cy="1818957"/>
            </a:xfrm>
            <a:prstGeom prst="rect">
              <a:avLst/>
            </a:prstGeom>
            <a:noFill/>
            <a:ln>
              <a:noFill/>
            </a:ln>
          </p:spPr>
          <p:txBody>
            <a:bodyPr lIns="68575" tIns="68575" rIns="68575" bIns="68575" anchor="t" anchorCtr="0">
              <a:noAutofit/>
            </a:bodyPr>
            <a:lstStyle/>
            <a:p>
              <a:pPr marL="0" marR="0" lvl="0" indent="0" algn="l" rtl="0">
                <a:lnSpc>
                  <a:spcPct val="90000"/>
                </a:lnSpc>
                <a:spcBef>
                  <a:spcPts val="0"/>
                </a:spcBef>
                <a:spcAft>
                  <a:spcPts val="630"/>
                </a:spcAft>
                <a:buSzPct val="25000"/>
                <a:buNone/>
              </a:pPr>
              <a:r>
                <a:rPr lang="en-US" sz="1800" b="0" i="0" u="none" strike="noStrike" cap="none" baseline="0">
                  <a:solidFill>
                    <a:schemeClr val="dk1"/>
                  </a:solidFill>
                  <a:latin typeface="Calibri"/>
                  <a:ea typeface="Calibri"/>
                  <a:cs typeface="Calibri"/>
                  <a:sym typeface="Calibri"/>
                </a:rPr>
                <a:t>Writing to make the world different</a:t>
              </a:r>
              <a:r>
                <a:rPr lang="en-US" sz="1800">
                  <a:solidFill>
                    <a:schemeClr val="dk1"/>
                  </a:solidFill>
                  <a:latin typeface="Calibri"/>
                  <a:ea typeface="Calibri"/>
                  <a:cs typeface="Calibri"/>
                  <a:sym typeface="Calibri"/>
                </a:rPr>
                <a:t>(</a:t>
              </a:r>
              <a:r>
                <a:rPr lang="en-US" sz="1800" b="0" i="0" u="none" strike="noStrike" cap="none" baseline="0">
                  <a:solidFill>
                    <a:schemeClr val="dk1"/>
                  </a:solidFill>
                  <a:latin typeface="Calibri"/>
                  <a:ea typeface="Calibri"/>
                  <a:cs typeface="Calibri"/>
                  <a:sym typeface="Calibri"/>
                </a:rPr>
                <a:t>fixable problem in community</a:t>
              </a:r>
              <a:r>
                <a:rPr lang="en-US" sz="1800">
                  <a:solidFill>
                    <a:schemeClr val="dk1"/>
                  </a:solidFill>
                  <a:latin typeface="Calibri"/>
                  <a:ea typeface="Calibri"/>
                  <a:cs typeface="Calibri"/>
                  <a:sym typeface="Calibri"/>
                </a:rPr>
                <a:t>)</a:t>
              </a:r>
            </a:p>
          </p:txBody>
        </p:sp>
      </p:grpSp>
      <p:sp>
        <p:nvSpPr>
          <p:cNvPr id="329" name="Shape 329"/>
          <p:cNvSpPr/>
          <p:nvPr/>
        </p:nvSpPr>
        <p:spPr>
          <a:xfrm>
            <a:off x="911900" y="4342650"/>
            <a:ext cx="7239000" cy="1235100"/>
          </a:xfrm>
          <a:prstGeom prst="right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endParaRPr/>
          </a:p>
        </p:txBody>
      </p:sp>
      <p:sp>
        <p:nvSpPr>
          <p:cNvPr id="330" name="Shape 330"/>
          <p:cNvSpPr txBox="1"/>
          <p:nvPr/>
        </p:nvSpPr>
        <p:spPr>
          <a:xfrm>
            <a:off x="947400" y="5995450"/>
            <a:ext cx="7027800" cy="579899"/>
          </a:xfrm>
          <a:prstGeom prst="rect">
            <a:avLst/>
          </a:prstGeom>
        </p:spPr>
        <p:txBody>
          <a:bodyPr lIns="91425" tIns="91425" rIns="91425" bIns="91425" anchor="t" anchorCtr="0">
            <a:noAutofit/>
          </a:bodyPr>
          <a:lstStyle/>
          <a:p>
            <a:endParaRPr/>
          </a:p>
        </p:txBody>
      </p:sp>
      <p:sp>
        <p:nvSpPr>
          <p:cNvPr id="331" name="Shape 331"/>
          <p:cNvSpPr txBox="1"/>
          <p:nvPr/>
        </p:nvSpPr>
        <p:spPr>
          <a:xfrm>
            <a:off x="650450" y="5734200"/>
            <a:ext cx="7761900" cy="841200"/>
          </a:xfrm>
          <a:prstGeom prst="rect">
            <a:avLst/>
          </a:prstGeom>
        </p:spPr>
        <p:txBody>
          <a:bodyPr lIns="91425" tIns="91425" rIns="91425" bIns="91425" anchor="t" anchorCtr="0">
            <a:noAutofit/>
          </a:bodyPr>
          <a:lstStyle/>
          <a:p>
            <a:pPr lvl="0" rtl="0">
              <a:buNone/>
            </a:pPr>
            <a:r>
              <a:rPr lang="en-US" sz="1800" b="1">
                <a:solidFill>
                  <a:schemeClr val="dk1"/>
                </a:solidFill>
              </a:rPr>
              <a:t>Elevating the quality of argument: create a trajectory across a year and grade levels that develops cognitive complexity.  </a:t>
            </a:r>
          </a:p>
          <a:p>
            <a:pPr algn="r">
              <a:buNone/>
            </a:pPr>
            <a:r>
              <a:rPr lang="en-US" sz="1800" b="1">
                <a:solidFill>
                  <a:schemeClr val="dk1"/>
                </a:solidFill>
              </a:rPr>
              <a:t>-Mary Ehrenworth</a:t>
            </a:r>
          </a:p>
        </p:txBody>
      </p:sp>
    </p:spTree>
  </p:cSld>
  <p:clrMapOvr>
    <a:masterClrMapping/>
  </p:clrMapOvr>
  <p:transition xmlns:p14="http://schemas.microsoft.com/office/powerpoint/2010/mai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Shape 33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Developing Task Trajectories </a:t>
            </a:r>
          </a:p>
        </p:txBody>
      </p:sp>
      <p:grpSp>
        <p:nvGrpSpPr>
          <p:cNvPr id="337" name="Shape 337"/>
          <p:cNvGrpSpPr/>
          <p:nvPr/>
        </p:nvGrpSpPr>
        <p:grpSpPr>
          <a:xfrm>
            <a:off x="299045" y="1864502"/>
            <a:ext cx="8616353" cy="3713194"/>
            <a:chOff x="-310554" y="416702"/>
            <a:chExt cx="8616353" cy="3713194"/>
          </a:xfrm>
        </p:grpSpPr>
        <p:sp>
          <p:nvSpPr>
            <p:cNvPr id="338" name="Shape 338"/>
            <p:cNvSpPr/>
            <p:nvPr/>
          </p:nvSpPr>
          <p:spPr>
            <a:xfrm rot="5400000">
              <a:off x="204775" y="1342771"/>
              <a:ext cx="1552249" cy="2582908"/>
            </a:xfrm>
            <a:prstGeom prst="corner">
              <a:avLst>
                <a:gd name="adj1" fmla="val 16120"/>
                <a:gd name="adj2" fmla="val 1611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39" name="Shape 339"/>
            <p:cNvSpPr/>
            <p:nvPr/>
          </p:nvSpPr>
          <p:spPr>
            <a:xfrm>
              <a:off x="260418" y="2085881"/>
              <a:ext cx="2331864" cy="2044016"/>
            </a:xfrm>
            <a:prstGeom prst="rect">
              <a:avLst/>
            </a:prstGeom>
            <a:noFill/>
            <a:ln>
              <a:noFill/>
            </a:ln>
          </p:spPr>
          <p:txBody>
            <a:bodyPr lIns="68575" tIns="68575" rIns="68575" bIns="68575" anchor="t" anchorCtr="0">
              <a:noAutofit/>
            </a:bodyPr>
            <a:lstStyle/>
            <a:p>
              <a:pPr marL="0" marR="0" lvl="0" indent="0" algn="l" rtl="0">
                <a:lnSpc>
                  <a:spcPct val="90000"/>
                </a:lnSpc>
                <a:spcBef>
                  <a:spcPts val="0"/>
                </a:spcBef>
                <a:spcAft>
                  <a:spcPts val="630"/>
                </a:spcAft>
                <a:buSzPct val="25000"/>
                <a:buNone/>
              </a:pPr>
              <a:r>
                <a:rPr lang="en-US" sz="1800" b="0" i="0" u="none" strike="noStrike" cap="none" baseline="0">
                  <a:solidFill>
                    <a:schemeClr val="dk1"/>
                  </a:solidFill>
                  <a:latin typeface="Calibri"/>
                  <a:ea typeface="Calibri"/>
                  <a:cs typeface="Calibri"/>
                  <a:sym typeface="Calibri"/>
                </a:rPr>
                <a:t>Social </a:t>
              </a:r>
              <a:r>
                <a:rPr lang="en-US" sz="1800">
                  <a:solidFill>
                    <a:schemeClr val="dk1"/>
                  </a:solidFill>
                  <a:latin typeface="Calibri"/>
                  <a:ea typeface="Calibri"/>
                  <a:cs typeface="Calibri"/>
                  <a:sym typeface="Calibri"/>
                </a:rPr>
                <a:t>is</a:t>
              </a:r>
              <a:r>
                <a:rPr lang="en-US" sz="1800" b="0" i="0" u="none" strike="noStrike" cap="none" baseline="0">
                  <a:solidFill>
                    <a:schemeClr val="dk1"/>
                  </a:solidFill>
                  <a:latin typeface="Calibri"/>
                  <a:ea typeface="Calibri"/>
                  <a:cs typeface="Calibri"/>
                  <a:sym typeface="Calibri"/>
                </a:rPr>
                <a:t>sues with meaning </a:t>
              </a:r>
              <a:r>
                <a:rPr lang="en-US" sz="1800">
                  <a:solidFill>
                    <a:schemeClr val="dk1"/>
                  </a:solidFill>
                  <a:latin typeface="Calibri"/>
                  <a:ea typeface="Calibri"/>
                  <a:cs typeface="Calibri"/>
                  <a:sym typeface="Calibri"/>
                </a:rPr>
                <a:t>for</a:t>
              </a:r>
              <a:r>
                <a:rPr lang="en-US" sz="1800" b="0" i="0" u="none" strike="noStrike" cap="none" baseline="0">
                  <a:solidFill>
                    <a:schemeClr val="dk1"/>
                  </a:solidFill>
                  <a:latin typeface="Calibri"/>
                  <a:ea typeface="Calibri"/>
                  <a:cs typeface="Calibri"/>
                  <a:sym typeface="Calibri"/>
                </a:rPr>
                <a:t> writer	</a:t>
              </a:r>
            </a:p>
          </p:txBody>
        </p:sp>
        <p:sp>
          <p:nvSpPr>
            <p:cNvPr id="340" name="Shape 340"/>
            <p:cNvSpPr/>
            <p:nvPr/>
          </p:nvSpPr>
          <p:spPr>
            <a:xfrm>
              <a:off x="2152308" y="1123991"/>
              <a:ext cx="439974" cy="439974"/>
            </a:xfrm>
            <a:prstGeom prst="triangle">
              <a:avLst>
                <a:gd name="adj" fmla="val 10000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41" name="Shape 341"/>
            <p:cNvSpPr/>
            <p:nvPr/>
          </p:nvSpPr>
          <p:spPr>
            <a:xfrm rot="5400000">
              <a:off x="3374186" y="607759"/>
              <a:ext cx="1552249" cy="2582908"/>
            </a:xfrm>
            <a:prstGeom prst="corner">
              <a:avLst>
                <a:gd name="adj1" fmla="val 16120"/>
                <a:gd name="adj2" fmla="val 1611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42" name="Shape 342"/>
            <p:cNvSpPr/>
            <p:nvPr/>
          </p:nvSpPr>
          <p:spPr>
            <a:xfrm>
              <a:off x="3115076" y="1379492"/>
              <a:ext cx="2331864" cy="2044016"/>
            </a:xfrm>
            <a:prstGeom prst="rect">
              <a:avLst/>
            </a:prstGeom>
            <a:noFill/>
            <a:ln>
              <a:noFill/>
            </a:ln>
          </p:spPr>
          <p:txBody>
            <a:bodyPr lIns="68575" tIns="68575" rIns="68575" bIns="68575" anchor="t" anchorCtr="0">
              <a:noAutofit/>
            </a:bodyPr>
            <a:lstStyle/>
            <a:p>
              <a:pPr marL="0" marR="0" lvl="0" indent="0" algn="l" rtl="0">
                <a:lnSpc>
                  <a:spcPct val="90000"/>
                </a:lnSpc>
                <a:spcBef>
                  <a:spcPts val="0"/>
                </a:spcBef>
                <a:spcAft>
                  <a:spcPts val="630"/>
                </a:spcAft>
                <a:buSzPct val="25000"/>
                <a:buNone/>
              </a:pPr>
              <a:r>
                <a:rPr lang="en-US" sz="1800" b="0" i="0" u="none" strike="noStrike" cap="none" baseline="0">
                  <a:solidFill>
                    <a:schemeClr val="dk1"/>
                  </a:solidFill>
                  <a:latin typeface="Calibri"/>
                  <a:ea typeface="Calibri"/>
                  <a:cs typeface="Calibri"/>
                  <a:sym typeface="Calibri"/>
                </a:rPr>
                <a:t>Research items having a direct impact on writer</a:t>
              </a:r>
            </a:p>
          </p:txBody>
        </p:sp>
        <p:sp>
          <p:nvSpPr>
            <p:cNvPr id="343" name="Shape 343"/>
            <p:cNvSpPr/>
            <p:nvPr/>
          </p:nvSpPr>
          <p:spPr>
            <a:xfrm>
              <a:off x="5006967" y="417602"/>
              <a:ext cx="439974" cy="439974"/>
            </a:xfrm>
            <a:prstGeom prst="triangle">
              <a:avLst>
                <a:gd name="adj" fmla="val 10000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44" name="Shape 344"/>
            <p:cNvSpPr/>
            <p:nvPr/>
          </p:nvSpPr>
          <p:spPr>
            <a:xfrm rot="5400000">
              <a:off x="6228844" y="-98627"/>
              <a:ext cx="1552249" cy="2582908"/>
            </a:xfrm>
            <a:prstGeom prst="corner">
              <a:avLst>
                <a:gd name="adj1" fmla="val 16120"/>
                <a:gd name="adj2" fmla="val 16110"/>
              </a:avLst>
            </a:prstGeom>
            <a:solidFill>
              <a:schemeClr val="accent1"/>
            </a:solidFill>
            <a:ln w="25400" cap="flat">
              <a:solidFill>
                <a:schemeClr val="accent1"/>
              </a:solidFill>
              <a:prstDash val="solid"/>
              <a:round/>
              <a:headEnd type="none" w="med" len="med"/>
              <a:tailEnd type="none" w="med" len="med"/>
            </a:ln>
          </p:spPr>
          <p:txBody>
            <a:bodyPr lIns="91425" tIns="91425" rIns="91425" bIns="91425" anchor="ctr" anchorCtr="0">
              <a:noAutofit/>
            </a:bodyPr>
            <a:lstStyle/>
            <a:p>
              <a:endParaRPr/>
            </a:p>
          </p:txBody>
        </p:sp>
        <p:sp>
          <p:nvSpPr>
            <p:cNvPr id="345" name="Shape 345"/>
            <p:cNvSpPr/>
            <p:nvPr/>
          </p:nvSpPr>
          <p:spPr>
            <a:xfrm>
              <a:off x="5973935" y="716275"/>
              <a:ext cx="2331864" cy="2044016"/>
            </a:xfrm>
            <a:prstGeom prst="rect">
              <a:avLst/>
            </a:prstGeom>
            <a:noFill/>
            <a:ln>
              <a:noFill/>
            </a:ln>
          </p:spPr>
          <p:txBody>
            <a:bodyPr lIns="68575" tIns="68575" rIns="68575" bIns="68575" anchor="t" anchorCtr="0">
              <a:noAutofit/>
            </a:bodyPr>
            <a:lstStyle/>
            <a:p>
              <a:endParaRPr/>
            </a:p>
          </p:txBody>
        </p:sp>
      </p:grpSp>
      <p:sp>
        <p:nvSpPr>
          <p:cNvPr id="346" name="Shape 346"/>
          <p:cNvSpPr/>
          <p:nvPr/>
        </p:nvSpPr>
        <p:spPr>
          <a:xfrm>
            <a:off x="913675" y="4504925"/>
            <a:ext cx="7239000" cy="1235100"/>
          </a:xfrm>
          <a:prstGeom prst="right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endParaRPr/>
          </a:p>
        </p:txBody>
      </p:sp>
      <p:sp>
        <p:nvSpPr>
          <p:cNvPr id="347" name="Shape 347"/>
          <p:cNvSpPr txBox="1"/>
          <p:nvPr/>
        </p:nvSpPr>
        <p:spPr>
          <a:xfrm>
            <a:off x="534925" y="5815575"/>
            <a:ext cx="7996499" cy="726900"/>
          </a:xfrm>
          <a:prstGeom prst="rect">
            <a:avLst/>
          </a:prstGeom>
        </p:spPr>
        <p:txBody>
          <a:bodyPr lIns="91425" tIns="91425" rIns="91425" bIns="91425" anchor="t" anchorCtr="0">
            <a:noAutofit/>
          </a:bodyPr>
          <a:lstStyle/>
          <a:p>
            <a:pPr algn="ctr">
              <a:buNone/>
            </a:pPr>
            <a:r>
              <a:rPr lang="en-US" sz="2400" b="1">
                <a:solidFill>
                  <a:schemeClr val="dk1"/>
                </a:solidFill>
              </a:rPr>
              <a:t>TURN &amp; TALK:</a:t>
            </a:r>
            <a:r>
              <a:rPr lang="en-US" sz="2400">
                <a:solidFill>
                  <a:schemeClr val="dk1"/>
                </a:solidFill>
              </a:rPr>
              <a:t> How does each task layer more complexity than the previous task?</a:t>
            </a:r>
          </a:p>
        </p:txBody>
      </p:sp>
    </p:spTree>
  </p:cSld>
  <p:clrMapOvr>
    <a:masterClrMapping/>
  </p:clrMapOvr>
  <p:transition xmlns:p14="http://schemas.microsoft.com/office/powerpoint/2010/mai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Shape 35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Task Trajectory - Brainstorm!</a:t>
            </a:r>
          </a:p>
        </p:txBody>
      </p:sp>
      <p:sp>
        <p:nvSpPr>
          <p:cNvPr id="353" name="Shape 353"/>
          <p:cNvSpPr txBox="1">
            <a:spLocks noGrp="1"/>
          </p:cNvSpPr>
          <p:nvPr>
            <p:ph type="body" idx="1"/>
          </p:nvPr>
        </p:nvSpPr>
        <p:spPr>
          <a:xfrm>
            <a:off x="457200" y="1600200"/>
            <a:ext cx="3994500" cy="4967700"/>
          </a:xfrm>
          <a:prstGeom prst="rect">
            <a:avLst/>
          </a:prstGeom>
        </p:spPr>
        <p:txBody>
          <a:bodyPr lIns="91425" tIns="91425" rIns="91425" bIns="91425" anchor="t" anchorCtr="0">
            <a:noAutofit/>
          </a:bodyPr>
          <a:lstStyle/>
          <a:p>
            <a:pPr lvl="0" rtl="0">
              <a:buNone/>
            </a:pPr>
            <a:r>
              <a:rPr lang="en-US"/>
              <a:t>- pairs/trios </a:t>
            </a:r>
          </a:p>
          <a:p>
            <a:pPr lvl="0" rtl="0">
              <a:buNone/>
            </a:pPr>
            <a:r>
              <a:rPr lang="en-US"/>
              <a:t>- Google Community: Task Trajectories</a:t>
            </a:r>
          </a:p>
          <a:p>
            <a:pPr marL="914400" lvl="0" indent="-419100" rtl="0">
              <a:buClr>
                <a:schemeClr val="dk1"/>
              </a:buClr>
              <a:buSzPct val="166666"/>
              <a:buFont typeface="Arial"/>
              <a:buChar char="•"/>
            </a:pPr>
            <a:r>
              <a:rPr lang="en-US"/>
              <a:t>Subject</a:t>
            </a:r>
          </a:p>
          <a:p>
            <a:pPr marL="914400" lvl="0" indent="-419100" rtl="0">
              <a:buClr>
                <a:schemeClr val="dk1"/>
              </a:buClr>
              <a:buSzPct val="166666"/>
              <a:buFont typeface="Arial"/>
              <a:buChar char="•"/>
            </a:pPr>
            <a:r>
              <a:rPr lang="en-US"/>
              <a:t>Grade Level</a:t>
            </a:r>
          </a:p>
          <a:p>
            <a:pPr lvl="0" rtl="0">
              <a:buNone/>
            </a:pPr>
            <a:r>
              <a:rPr lang="en-US"/>
              <a:t>- Question/problem for each task</a:t>
            </a:r>
          </a:p>
          <a:p>
            <a:endParaRPr lang="en-US"/>
          </a:p>
        </p:txBody>
      </p:sp>
      <p:sp>
        <p:nvSpPr>
          <p:cNvPr id="354" name="Shape 354"/>
          <p:cNvSpPr txBox="1">
            <a:spLocks noGrp="1"/>
          </p:cNvSpPr>
          <p:nvPr>
            <p:ph type="body" idx="2"/>
          </p:nvPr>
        </p:nvSpPr>
        <p:spPr>
          <a:xfrm>
            <a:off x="4692273" y="1600200"/>
            <a:ext cx="3994500" cy="4967700"/>
          </a:xfrm>
          <a:prstGeom prst="rect">
            <a:avLst/>
          </a:prstGeom>
        </p:spPr>
        <p:txBody>
          <a:bodyPr lIns="91425" tIns="91425" rIns="91425" bIns="91425" anchor="t" anchorCtr="0">
            <a:noAutofit/>
          </a:bodyPr>
          <a:lstStyle/>
          <a:p>
            <a:pPr marL="457200" lvl="0" indent="-419100" rtl="0">
              <a:buClr>
                <a:schemeClr val="dk1"/>
              </a:buClr>
              <a:buSzPct val="100000"/>
              <a:buFont typeface="Arial"/>
              <a:buAutoNum type="arabicPeriod"/>
            </a:pPr>
            <a:r>
              <a:rPr lang="en-US"/>
              <a:t>Best in Show</a:t>
            </a:r>
          </a:p>
          <a:p>
            <a:pPr marL="457200" lvl="0" indent="-419100" rtl="0">
              <a:buClr>
                <a:schemeClr val="dk1"/>
              </a:buClr>
              <a:buSzPct val="100000"/>
              <a:buFont typeface="Arial"/>
              <a:buAutoNum type="arabicPeriod"/>
            </a:pPr>
            <a:r>
              <a:rPr lang="en-US"/>
              <a:t>Nominations</a:t>
            </a:r>
          </a:p>
          <a:p>
            <a:pPr marL="457200" lvl="0" indent="-419100" rtl="0">
              <a:buClr>
                <a:schemeClr val="dk1"/>
              </a:buClr>
              <a:buSzPct val="100000"/>
              <a:buFont typeface="Arial"/>
              <a:buAutoNum type="arabicPeriod"/>
            </a:pPr>
            <a:r>
              <a:rPr lang="en-US"/>
              <a:t>Writing to make the world different (community problem)</a:t>
            </a:r>
          </a:p>
          <a:p>
            <a:pPr marL="457200" lvl="0" indent="-419100" rtl="0">
              <a:buClr>
                <a:schemeClr val="dk1"/>
              </a:buClr>
              <a:buSzPct val="100000"/>
              <a:buFont typeface="Arial"/>
              <a:buAutoNum type="arabicPeriod"/>
            </a:pPr>
            <a:r>
              <a:rPr lang="en-US"/>
              <a:t>Social issues with meaning for writing</a:t>
            </a:r>
          </a:p>
          <a:p>
            <a:pPr marL="457200" lvl="0" indent="-419100">
              <a:buClr>
                <a:schemeClr val="dk1"/>
              </a:buClr>
              <a:buSzPct val="100000"/>
              <a:buFont typeface="Arial"/>
              <a:buAutoNum type="arabicPeriod"/>
            </a:pPr>
            <a:r>
              <a:rPr lang="en-US"/>
              <a:t>Research on topic directly impacting writer</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Argument vs. Persuasion</a:t>
            </a:r>
          </a:p>
        </p:txBody>
      </p:sp>
      <p:sp>
        <p:nvSpPr>
          <p:cNvPr id="70" name="Shape 70"/>
          <p:cNvSpPr txBox="1">
            <a:spLocks noGrp="1"/>
          </p:cNvSpPr>
          <p:nvPr>
            <p:ph type="body" idx="1"/>
          </p:nvPr>
        </p:nvSpPr>
        <p:spPr>
          <a:xfrm>
            <a:off x="457200" y="1600200"/>
            <a:ext cx="3994500" cy="4967700"/>
          </a:xfrm>
          <a:prstGeom prst="rect">
            <a:avLst/>
          </a:prstGeom>
        </p:spPr>
        <p:txBody>
          <a:bodyPr lIns="91425" tIns="91425" rIns="91425" bIns="91425" anchor="t" anchorCtr="0">
            <a:noAutofit/>
          </a:bodyPr>
          <a:lstStyle/>
          <a:p>
            <a:pPr lvl="0" rtl="0">
              <a:buNone/>
            </a:pPr>
            <a:r>
              <a:rPr lang="en-US"/>
              <a:t>Argument </a:t>
            </a:r>
          </a:p>
          <a:p>
            <a:endParaRPr lang="en-US"/>
          </a:p>
          <a:p>
            <a:pPr lvl="0" rtl="0">
              <a:lnSpc>
                <a:spcPct val="115000"/>
              </a:lnSpc>
              <a:spcBef>
                <a:spcPts val="500"/>
              </a:spcBef>
              <a:buClr>
                <a:schemeClr val="dk1"/>
              </a:buClr>
              <a:buSzPct val="50000"/>
              <a:buFont typeface="Arial"/>
              <a:buNone/>
            </a:pPr>
            <a:r>
              <a:rPr lang="en-US" sz="2200" i="1">
                <a:solidFill>
                  <a:srgbClr val="2F2B20"/>
                </a:solidFill>
              </a:rPr>
              <a:t>Argument is about making a case in support of a claim in everyday affairs – in science, policy making, in courtrooms, and so forth.</a:t>
            </a:r>
          </a:p>
          <a:p>
            <a:pPr lvl="0" algn="r" rtl="0">
              <a:lnSpc>
                <a:spcPct val="115000"/>
              </a:lnSpc>
              <a:spcBef>
                <a:spcPts val="500"/>
              </a:spcBef>
              <a:buClr>
                <a:schemeClr val="dk1"/>
              </a:buClr>
              <a:buSzPct val="61111"/>
              <a:buFont typeface="Arial"/>
              <a:buNone/>
            </a:pPr>
            <a:r>
              <a:rPr lang="en-US" sz="1800"/>
              <a:t>- </a:t>
            </a:r>
            <a:r>
              <a:rPr lang="en-US" sz="1800">
                <a:solidFill>
                  <a:srgbClr val="2F2B20"/>
                </a:solidFill>
              </a:rPr>
              <a:t>George Hillocks, Jr., </a:t>
            </a:r>
            <a:r>
              <a:rPr lang="en-US" sz="1800" i="1">
                <a:solidFill>
                  <a:srgbClr val="2F2B20"/>
                </a:solidFill>
              </a:rPr>
              <a:t>Teaching Argument Writing</a:t>
            </a:r>
          </a:p>
          <a:p>
            <a:endParaRPr lang="en-US" sz="1800" i="1">
              <a:solidFill>
                <a:srgbClr val="2F2B20"/>
              </a:solidFill>
            </a:endParaRPr>
          </a:p>
          <a:p>
            <a:pPr lvl="0" algn="ctr" rtl="0">
              <a:buNone/>
            </a:pPr>
            <a:r>
              <a:rPr lang="en-US" sz="2400"/>
              <a:t>logical appeals</a:t>
            </a:r>
          </a:p>
          <a:p>
            <a:endParaRPr lang="en-US" sz="2400"/>
          </a:p>
        </p:txBody>
      </p:sp>
      <p:sp>
        <p:nvSpPr>
          <p:cNvPr id="71" name="Shape 71"/>
          <p:cNvSpPr txBox="1">
            <a:spLocks noGrp="1"/>
          </p:cNvSpPr>
          <p:nvPr>
            <p:ph type="body" idx="2"/>
          </p:nvPr>
        </p:nvSpPr>
        <p:spPr>
          <a:xfrm>
            <a:off x="4692273" y="1600200"/>
            <a:ext cx="3994500" cy="4967700"/>
          </a:xfrm>
          <a:prstGeom prst="rect">
            <a:avLst/>
          </a:prstGeom>
        </p:spPr>
        <p:txBody>
          <a:bodyPr lIns="91425" tIns="91425" rIns="91425" bIns="91425" anchor="t" anchorCtr="0">
            <a:noAutofit/>
          </a:bodyPr>
          <a:lstStyle/>
          <a:p>
            <a:pPr lvl="0" rtl="0">
              <a:buNone/>
            </a:pPr>
            <a:r>
              <a:rPr lang="en-US"/>
              <a:t>Persuasion</a:t>
            </a:r>
          </a:p>
          <a:p>
            <a:endParaRPr lang="en-US"/>
          </a:p>
          <a:p>
            <a:pPr lvl="0" rtl="0">
              <a:lnSpc>
                <a:spcPct val="115000"/>
              </a:lnSpc>
              <a:spcBef>
                <a:spcPts val="500"/>
              </a:spcBef>
              <a:buNone/>
            </a:pPr>
            <a:r>
              <a:rPr lang="en-US" sz="2200" i="1">
                <a:solidFill>
                  <a:srgbClr val="2F2B20"/>
                </a:solidFill>
              </a:rPr>
              <a:t>In a persuasive essay, you can select the most favorable evidence, appeal to emotions, and use style to persuade your readers. Your single purpose is to be convincing.</a:t>
            </a:r>
          </a:p>
          <a:p>
            <a:pPr lvl="0" algn="r" rtl="0">
              <a:lnSpc>
                <a:spcPct val="115000"/>
              </a:lnSpc>
              <a:spcBef>
                <a:spcPts val="500"/>
              </a:spcBef>
              <a:buClr>
                <a:schemeClr val="dk1"/>
              </a:buClr>
              <a:buSzPct val="61111"/>
              <a:buFont typeface="Arial"/>
              <a:buNone/>
            </a:pPr>
            <a:r>
              <a:rPr lang="en-US" sz="1800">
                <a:solidFill>
                  <a:srgbClr val="2F2B20"/>
                </a:solidFill>
              </a:rPr>
              <a:t>-- Kinneavy and Warriner 1993</a:t>
            </a:r>
          </a:p>
          <a:p>
            <a:endParaRPr lang="en-US" sz="1800">
              <a:solidFill>
                <a:srgbClr val="2F2B20"/>
              </a:solidFill>
            </a:endParaRPr>
          </a:p>
          <a:p>
            <a:pPr algn="ctr">
              <a:buNone/>
            </a:pPr>
            <a:r>
              <a:rPr lang="en-US" sz="2400"/>
              <a:t> advertising, propaganda</a:t>
            </a:r>
          </a:p>
        </p:txBody>
      </p:sp>
    </p:spTree>
  </p:cSld>
  <p:clrMapOvr>
    <a:masterClrMapping/>
  </p:clrMapOvr>
  <p:transition xmlns:p14="http://schemas.microsoft.com/office/powerpoint/2010/mai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Shape 35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lgn="ctr">
              <a:buNone/>
            </a:pPr>
            <a:r>
              <a:rPr lang="en-US" sz="3600" b="1">
                <a:solidFill>
                  <a:schemeClr val="accent1"/>
                </a:solidFill>
              </a:rPr>
              <a:t>
</a:t>
            </a:r>
          </a:p>
        </p:txBody>
      </p:sp>
      <p:pic>
        <p:nvPicPr>
          <p:cNvPr id="360" name="Shape 360"/>
          <p:cNvPicPr preferRelativeResize="0"/>
          <p:nvPr/>
        </p:nvPicPr>
        <p:blipFill>
          <a:blip r:embed="rId3"/>
          <a:stretch>
            <a:fillRect/>
          </a:stretch>
        </p:blipFill>
        <p:spPr>
          <a:xfrm>
            <a:off x="1582925" y="1512300"/>
            <a:ext cx="6184900" cy="5143499"/>
          </a:xfrm>
          <a:prstGeom prst="rect">
            <a:avLst/>
          </a:prstGeom>
        </p:spPr>
      </p:pic>
      <p:sp>
        <p:nvSpPr>
          <p:cNvPr id="361" name="Shape 361"/>
          <p:cNvSpPr txBox="1">
            <a:spLocks noGrp="1"/>
          </p:cNvSpPr>
          <p:nvPr>
            <p:ph type="title"/>
          </p:nvPr>
        </p:nvSpPr>
        <p:spPr>
          <a:xfrm>
            <a:off x="457200" y="276772"/>
            <a:ext cx="8229600" cy="866100"/>
          </a:xfrm>
          <a:prstGeom prst="rect">
            <a:avLst/>
          </a:prstGeom>
        </p:spPr>
        <p:txBody>
          <a:bodyPr lIns="91425" tIns="91425" rIns="91425" bIns="91425" anchor="b" anchorCtr="0">
            <a:noAutofit/>
          </a:bodyPr>
          <a:lstStyle/>
          <a:p>
            <a:pPr lvl="0" algn="ctr" rtl="0">
              <a:spcBef>
                <a:spcPts val="600"/>
              </a:spcBef>
              <a:buNone/>
            </a:pPr>
            <a:r>
              <a:rPr lang="en-US" i="1">
                <a:solidFill>
                  <a:schemeClr val="accent1"/>
                </a:solidFill>
              </a:rPr>
              <a:t>
</a:t>
            </a:r>
          </a:p>
          <a:p>
            <a:endParaRPr lang="en-US" i="1">
              <a:solidFill>
                <a:schemeClr val="accent1"/>
              </a:solidFill>
            </a:endParaRPr>
          </a:p>
          <a:p>
            <a:endParaRPr lang="en-US" i="1">
              <a:solidFill>
                <a:schemeClr val="accent1"/>
              </a:solidFill>
            </a:endParaRPr>
          </a:p>
          <a:p>
            <a:pPr algn="ctr">
              <a:buNone/>
            </a:pPr>
            <a:r>
              <a:rPr lang="en-US" i="1">
                <a:solidFill>
                  <a:schemeClr val="accent1"/>
                </a:solidFill>
              </a:rPr>
              <a:t>Designing Argument  Tasks</a:t>
            </a:r>
          </a:p>
        </p:txBody>
      </p:sp>
    </p:spTree>
  </p:cSld>
  <p:clrMapOvr>
    <a:masterClrMapping/>
  </p:clrMapOvr>
  <p:transition xmlns:p14="http://schemas.microsoft.com/office/powerpoint/2010/mai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Shape 36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More &amp; Shorter Tasks</a:t>
            </a:r>
          </a:p>
        </p:txBody>
      </p:sp>
      <p:sp>
        <p:nvSpPr>
          <p:cNvPr id="367" name="Shape 36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rtl="0">
              <a:buClr>
                <a:schemeClr val="dk1"/>
              </a:buClr>
              <a:buSzPct val="166666"/>
              <a:buFont typeface="Arial"/>
              <a:buChar char="•"/>
            </a:pPr>
            <a:r>
              <a:rPr lang="en-US" sz="2400"/>
              <a:t>Assign </a:t>
            </a:r>
            <a:r>
              <a:rPr lang="en-US" sz="2400">
                <a:solidFill>
                  <a:srgbClr val="CC0000"/>
                </a:solidFill>
              </a:rPr>
              <a:t>more writing tasks of shorter length or smaller scope</a:t>
            </a:r>
            <a:r>
              <a:rPr lang="en-US" sz="2400"/>
              <a:t> rather than fewer tasks of great length or large scope.</a:t>
            </a:r>
          </a:p>
          <a:p>
            <a:pPr marL="457200" lvl="0" indent="-381000" rtl="0">
              <a:buClr>
                <a:schemeClr val="dk1"/>
              </a:buClr>
              <a:buSzPct val="166666"/>
              <a:buFont typeface="Arial"/>
              <a:buChar char="•"/>
            </a:pPr>
            <a:r>
              <a:rPr lang="en-US" sz="2400"/>
              <a:t>Students get more opportunity to </a:t>
            </a:r>
            <a:r>
              <a:rPr lang="en-US" sz="2400">
                <a:solidFill>
                  <a:srgbClr val="CC0000"/>
                </a:solidFill>
              </a:rPr>
              <a:t>practice basic skills </a:t>
            </a:r>
            <a:r>
              <a:rPr lang="en-US" sz="2400"/>
              <a:t>and can </a:t>
            </a:r>
            <a:r>
              <a:rPr lang="en-US" sz="2400">
                <a:solidFill>
                  <a:srgbClr val="CC0000"/>
                </a:solidFill>
              </a:rPr>
              <a:t>refine their approach</a:t>
            </a:r>
            <a:r>
              <a:rPr lang="en-US" sz="2400"/>
              <a:t> from assignment to assignment based on feedback they receive.</a:t>
            </a:r>
          </a:p>
          <a:p>
            <a:pPr marL="457200" lvl="0" indent="-381000">
              <a:buClr>
                <a:schemeClr val="dk1"/>
              </a:buClr>
              <a:buSzPct val="166666"/>
              <a:buFont typeface="Arial"/>
              <a:buChar char="•"/>
            </a:pPr>
            <a:r>
              <a:rPr lang="en-US" sz="2400"/>
              <a:t>BENEFIT: frees you to think beyond the large paper and </a:t>
            </a:r>
            <a:r>
              <a:rPr lang="en-US" sz="2400">
                <a:solidFill>
                  <a:srgbClr val="CC0000"/>
                </a:solidFill>
              </a:rPr>
              <a:t>be more creative in the type of writing you assign</a:t>
            </a:r>
          </a:p>
        </p:txBody>
      </p:sp>
    </p:spTree>
  </p:cSld>
  <p:clrMapOvr>
    <a:masterClrMapping/>
  </p:clrMapOvr>
  <p:transition xmlns:p14="http://schemas.microsoft.com/office/powerpoint/2010/mai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Shape 37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US"/>
              <a:t>Big Picture</a:t>
            </a:r>
          </a:p>
        </p:txBody>
      </p:sp>
      <p:sp>
        <p:nvSpPr>
          <p:cNvPr id="373" name="Shape 37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rtl="0">
              <a:lnSpc>
                <a:spcPct val="115000"/>
              </a:lnSpc>
              <a:spcBef>
                <a:spcPts val="2000"/>
              </a:spcBef>
              <a:buClr>
                <a:schemeClr val="dk1"/>
              </a:buClr>
              <a:buSzPct val="166666"/>
              <a:buFont typeface="Arial"/>
              <a:buChar char="•"/>
            </a:pPr>
            <a:r>
              <a:rPr lang="en-US" sz="2400">
                <a:solidFill>
                  <a:srgbClr val="000000"/>
                </a:solidFill>
              </a:rPr>
              <a:t>Place the task outcomes in the larger frame of the learning progression for the class: </a:t>
            </a:r>
          </a:p>
          <a:p>
            <a:pPr marL="914400" lvl="1" indent="-381000" rtl="0">
              <a:lnSpc>
                <a:spcPct val="115000"/>
              </a:lnSpc>
              <a:spcBef>
                <a:spcPts val="2000"/>
              </a:spcBef>
              <a:buClr>
                <a:schemeClr val="dk1"/>
              </a:buClr>
              <a:buSzPct val="100000"/>
              <a:buFont typeface="Courier New"/>
              <a:buChar char="o"/>
            </a:pPr>
            <a:r>
              <a:rPr lang="en-US" sz="2400">
                <a:solidFill>
                  <a:srgbClr val="000000"/>
                </a:solidFill>
              </a:rPr>
              <a:t>How is this particular task a piece of the “big picture” </a:t>
            </a:r>
          </a:p>
          <a:p>
            <a:pPr marL="1371600" lvl="2" indent="-381000" rtl="0">
              <a:lnSpc>
                <a:spcPct val="115000"/>
              </a:lnSpc>
              <a:spcBef>
                <a:spcPts val="2000"/>
              </a:spcBef>
              <a:buClr>
                <a:schemeClr val="dk1"/>
              </a:buClr>
              <a:buSzPct val="100000"/>
              <a:buFont typeface="Wingdings"/>
              <a:buChar char="§"/>
            </a:pPr>
            <a:r>
              <a:rPr lang="en-US" sz="2400">
                <a:solidFill>
                  <a:srgbClr val="000000"/>
                </a:solidFill>
              </a:rPr>
              <a:t>for the writing task</a:t>
            </a:r>
          </a:p>
          <a:p>
            <a:pPr marL="1371600" lvl="2" indent="-381000" rtl="0">
              <a:lnSpc>
                <a:spcPct val="115000"/>
              </a:lnSpc>
              <a:spcBef>
                <a:spcPts val="2000"/>
              </a:spcBef>
              <a:buClr>
                <a:schemeClr val="dk1"/>
              </a:buClr>
              <a:buSzPct val="80000"/>
              <a:buFont typeface="Wingdings"/>
              <a:buChar char="§"/>
            </a:pPr>
            <a:r>
              <a:rPr lang="en-US">
                <a:solidFill>
                  <a:srgbClr val="000000"/>
                </a:solidFill>
              </a:rPr>
              <a:t>for the unit</a:t>
            </a:r>
          </a:p>
          <a:p>
            <a:pPr marL="1371600" lvl="2" indent="-381000" rtl="0">
              <a:lnSpc>
                <a:spcPct val="115000"/>
              </a:lnSpc>
              <a:spcBef>
                <a:spcPts val="2000"/>
              </a:spcBef>
              <a:buClr>
                <a:schemeClr val="dk1"/>
              </a:buClr>
              <a:buSzPct val="80000"/>
              <a:buFont typeface="Wingdings"/>
              <a:buChar char="§"/>
            </a:pPr>
            <a:r>
              <a:rPr lang="en-US">
                <a:solidFill>
                  <a:srgbClr val="000000"/>
                </a:solidFill>
              </a:rPr>
              <a:t>for the </a:t>
            </a:r>
            <a:r>
              <a:rPr lang="en-US" sz="2400">
                <a:solidFill>
                  <a:srgbClr val="000000"/>
                </a:solidFill>
              </a:rPr>
              <a:t>your year-long class?</a:t>
            </a:r>
          </a:p>
          <a:p>
            <a:pPr lvl="0" rtl="0">
              <a:buNone/>
            </a:pPr>
            <a:r>
              <a:rPr lang="en-US" sz="2400">
                <a:solidFill>
                  <a:srgbClr val="000000"/>
                </a:solidFill>
              </a:rPr>
              <a:t> </a:t>
            </a:r>
          </a:p>
        </p:txBody>
      </p:sp>
      <p:pic>
        <p:nvPicPr>
          <p:cNvPr id="374" name="Shape 374"/>
          <p:cNvPicPr preferRelativeResize="0"/>
          <p:nvPr/>
        </p:nvPicPr>
        <p:blipFill>
          <a:blip r:embed="rId3"/>
          <a:stretch>
            <a:fillRect/>
          </a:stretch>
        </p:blipFill>
        <p:spPr>
          <a:xfrm>
            <a:off x="5812375" y="3558875"/>
            <a:ext cx="3259850" cy="3299124"/>
          </a:xfrm>
          <a:prstGeom prst="rect">
            <a:avLst/>
          </a:prstGeom>
        </p:spPr>
      </p:pic>
    </p:spTree>
  </p:cSld>
  <p:clrMapOvr>
    <a:masterClrMapping/>
  </p:clrMapOvr>
  <p:transition xmlns:p14="http://schemas.microsoft.com/office/powerpoint/2010/mai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Shape 37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
Purpose</a:t>
            </a:r>
          </a:p>
        </p:txBody>
      </p:sp>
      <p:sp>
        <p:nvSpPr>
          <p:cNvPr id="380" name="Shape 38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rtl="0">
              <a:buClr>
                <a:schemeClr val="dk1"/>
              </a:buClr>
              <a:buSzPct val="166666"/>
              <a:buFont typeface="Arial"/>
              <a:buChar char="•"/>
            </a:pPr>
            <a:r>
              <a:rPr lang="en-US" sz="2400"/>
              <a:t>What do you want students to show you in this assignment?</a:t>
            </a:r>
          </a:p>
          <a:p>
            <a:pPr marL="457200" lvl="0" indent="-381000" rtl="0">
              <a:buClr>
                <a:schemeClr val="dk1"/>
              </a:buClr>
              <a:buSzPct val="166666"/>
              <a:buFont typeface="Arial"/>
              <a:buChar char="•"/>
            </a:pPr>
            <a:r>
              <a:rPr lang="en-US" sz="2400"/>
              <a:t>What is the purpose of the task/assignment? </a:t>
            </a:r>
          </a:p>
          <a:p>
            <a:pPr marL="914400" lvl="1" indent="-381000" rtl="0">
              <a:buClr>
                <a:schemeClr val="dk1"/>
              </a:buClr>
              <a:buSzPct val="80000"/>
              <a:buFont typeface="Courier New"/>
              <a:buChar char="o"/>
            </a:pPr>
            <a:r>
              <a:rPr lang="en-US"/>
              <a:t>to find evidence?</a:t>
            </a:r>
          </a:p>
          <a:p>
            <a:pPr marL="914400" lvl="1" indent="-381000" rtl="0">
              <a:buClr>
                <a:schemeClr val="dk1"/>
              </a:buClr>
              <a:buSzPct val="80000"/>
              <a:buFont typeface="Courier New"/>
              <a:buChar char="o"/>
            </a:pPr>
            <a:r>
              <a:rPr lang="en-US"/>
              <a:t>to develop a claim?</a:t>
            </a:r>
          </a:p>
          <a:p>
            <a:pPr marL="914400" lvl="1" indent="-381000" rtl="0">
              <a:buClr>
                <a:schemeClr val="dk1"/>
              </a:buClr>
              <a:buSzPct val="80000"/>
              <a:buFont typeface="Courier New"/>
              <a:buChar char="o"/>
            </a:pPr>
            <a:r>
              <a:rPr lang="en-US"/>
              <a:t>to put forth an original ideas?</a:t>
            </a:r>
          </a:p>
          <a:p>
            <a:pPr marL="914400" lvl="1" indent="-381000" rtl="0">
              <a:buClr>
                <a:schemeClr val="dk1"/>
              </a:buClr>
              <a:buSzPct val="80000"/>
              <a:buFont typeface="Courier New"/>
              <a:buChar char="o"/>
            </a:pPr>
            <a:r>
              <a:rPr lang="en-US"/>
              <a:t>to create a more nuanced argument?</a:t>
            </a:r>
          </a:p>
          <a:p>
            <a:pPr marL="914400" lvl="1" indent="-381000" rtl="0">
              <a:buClr>
                <a:schemeClr val="dk1"/>
              </a:buClr>
              <a:buSzPct val="80000"/>
              <a:buFont typeface="Courier New"/>
              <a:buChar char="o"/>
            </a:pPr>
            <a:r>
              <a:rPr lang="en-US"/>
              <a:t>to </a:t>
            </a:r>
            <a:r>
              <a:rPr lang="en-US" sz="2400"/>
              <a:t>synthesize research</a:t>
            </a:r>
            <a:r>
              <a:rPr lang="en-US"/>
              <a:t> to </a:t>
            </a:r>
            <a:r>
              <a:rPr lang="en-US" sz="2400"/>
              <a:t>examine a new hypothesis?</a:t>
            </a:r>
          </a:p>
          <a:p>
            <a:pPr marL="457200" lvl="0" indent="0" rtl="0">
              <a:buNone/>
            </a:pPr>
            <a:r>
              <a:rPr lang="en-US" sz="2400"/>
              <a:t> </a:t>
            </a:r>
          </a:p>
          <a:p>
            <a:pPr marL="457200" lvl="0" indent="-381000" rtl="0">
              <a:buClr>
                <a:schemeClr val="dk1"/>
              </a:buClr>
              <a:buSzPct val="166666"/>
              <a:buFont typeface="Arial"/>
              <a:buChar char="•"/>
            </a:pPr>
            <a:r>
              <a:rPr lang="en-US" sz="2400"/>
              <a:t>Making the purpose(s) of the assignment explicit helps students complete the task and/or write the kind of paper you want.</a:t>
            </a:r>
          </a:p>
          <a:p>
            <a:endParaRPr lang="en-US" sz="2400"/>
          </a:p>
        </p:txBody>
      </p:sp>
      <p:pic>
        <p:nvPicPr>
          <p:cNvPr id="381" name="Shape 381"/>
          <p:cNvPicPr preferRelativeResize="0"/>
          <p:nvPr/>
        </p:nvPicPr>
        <p:blipFill>
          <a:blip r:embed="rId3"/>
          <a:stretch>
            <a:fillRect/>
          </a:stretch>
        </p:blipFill>
        <p:spPr>
          <a:xfrm>
            <a:off x="7335750" y="2635325"/>
            <a:ext cx="1723274" cy="2417725"/>
          </a:xfrm>
          <a:prstGeom prst="rect">
            <a:avLst/>
          </a:prstGeom>
        </p:spPr>
      </p:pic>
    </p:spTree>
  </p:cSld>
  <p:clrMapOvr>
    <a:masterClrMapping/>
  </p:clrMapOvr>
  <p:transition xmlns:p14="http://schemas.microsoft.com/office/powerpoint/2010/mai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Shape 38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Audience</a:t>
            </a:r>
          </a:p>
        </p:txBody>
      </p:sp>
      <p:sp>
        <p:nvSpPr>
          <p:cNvPr id="387" name="Shape 38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rtl="0">
              <a:buClr>
                <a:schemeClr val="dk1"/>
              </a:buClr>
              <a:buSzPct val="166666"/>
              <a:buFont typeface="Arial"/>
              <a:buChar char="•"/>
            </a:pPr>
            <a:r>
              <a:rPr lang="en-US" sz="2400"/>
              <a:t>Who is the audience the writer is addressing?</a:t>
            </a:r>
          </a:p>
          <a:p>
            <a:pPr marL="914400" lvl="1" indent="-381000" rtl="0">
              <a:buClr>
                <a:schemeClr val="dk1"/>
              </a:buClr>
              <a:buSzPct val="80000"/>
              <a:buFont typeface="Courier New"/>
              <a:buChar char="o"/>
            </a:pPr>
            <a:r>
              <a:rPr lang="en-US"/>
              <a:t>classmates?</a:t>
            </a:r>
          </a:p>
          <a:p>
            <a:pPr marL="914400" lvl="1" indent="-381000" rtl="0">
              <a:buClr>
                <a:schemeClr val="dk1"/>
              </a:buClr>
              <a:buSzPct val="80000"/>
              <a:buFont typeface="Courier New"/>
              <a:buChar char="o"/>
            </a:pPr>
            <a:r>
              <a:rPr lang="en-US"/>
              <a:t>an imagined audience? (the EPA, Congress, literary experts, the NY Times  Editorial Board)</a:t>
            </a:r>
          </a:p>
          <a:p>
            <a:pPr marL="914400" lvl="1" indent="-381000" rtl="0">
              <a:buClr>
                <a:schemeClr val="dk1"/>
              </a:buClr>
              <a:buSzPct val="80000"/>
              <a:buFont typeface="Courier New"/>
              <a:buChar char="o"/>
            </a:pPr>
            <a:r>
              <a:rPr lang="en-US"/>
              <a:t>an authentic audience?</a:t>
            </a:r>
          </a:p>
          <a:p>
            <a:endParaRPr lang="en-US"/>
          </a:p>
          <a:p>
            <a:pPr marL="457200" lvl="0" indent="-381000" rtl="0">
              <a:buClr>
                <a:schemeClr val="dk1"/>
              </a:buClr>
              <a:buSzPct val="166666"/>
              <a:buFont typeface="Arial"/>
              <a:buChar char="•"/>
            </a:pPr>
            <a:r>
              <a:rPr lang="en-US" sz="2400"/>
              <a:t>Specificity of audience affects</a:t>
            </a:r>
          </a:p>
          <a:p>
            <a:pPr marL="914400" lvl="1" indent="-381000" rtl="0">
              <a:buClr>
                <a:schemeClr val="dk1"/>
              </a:buClr>
              <a:buSzPct val="80000"/>
              <a:buFont typeface="Courier New"/>
              <a:buChar char="o"/>
            </a:pPr>
            <a:r>
              <a:rPr lang="en-US"/>
              <a:t>evidence selection</a:t>
            </a:r>
          </a:p>
          <a:p>
            <a:pPr marL="914400" lvl="1" indent="-381000" rtl="0">
              <a:buClr>
                <a:schemeClr val="dk1"/>
              </a:buClr>
              <a:buSzPct val="80000"/>
              <a:buFont typeface="Courier New"/>
              <a:buChar char="o"/>
            </a:pPr>
            <a:r>
              <a:rPr lang="en-US"/>
              <a:t>evidence angling</a:t>
            </a:r>
          </a:p>
          <a:p>
            <a:pPr marL="914400" lvl="1" indent="-381000" rtl="0">
              <a:buClr>
                <a:schemeClr val="dk1"/>
              </a:buClr>
              <a:buSzPct val="80000"/>
              <a:buFont typeface="Courier New"/>
              <a:buChar char="o"/>
            </a:pPr>
            <a:r>
              <a:rPr lang="en-US"/>
              <a:t>counterargument</a:t>
            </a:r>
          </a:p>
          <a:p>
            <a:pPr marL="914400" lvl="1" indent="-381000">
              <a:buClr>
                <a:schemeClr val="dk1"/>
              </a:buClr>
              <a:buSzPct val="80000"/>
              <a:buFont typeface="Courier New"/>
              <a:buChar char="o"/>
            </a:pPr>
            <a:r>
              <a:rPr lang="en-US"/>
              <a:t>writing style</a:t>
            </a:r>
          </a:p>
        </p:txBody>
      </p:sp>
      <p:pic>
        <p:nvPicPr>
          <p:cNvPr id="388" name="Shape 388"/>
          <p:cNvPicPr preferRelativeResize="0"/>
          <p:nvPr/>
        </p:nvPicPr>
        <p:blipFill>
          <a:blip r:embed="rId3"/>
          <a:stretch>
            <a:fillRect/>
          </a:stretch>
        </p:blipFill>
        <p:spPr>
          <a:xfrm>
            <a:off x="5301475" y="3976100"/>
            <a:ext cx="3842525" cy="2881899"/>
          </a:xfrm>
          <a:prstGeom prst="rect">
            <a:avLst/>
          </a:prstGeom>
        </p:spPr>
      </p:pic>
    </p:spTree>
  </p:cSld>
  <p:clrMapOvr>
    <a:masterClrMapping/>
  </p:clrMapOvr>
  <p:transition xmlns:p14="http://schemas.microsoft.com/office/powerpoint/2010/mai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Shape 39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Learning Outcomes</a:t>
            </a:r>
          </a:p>
        </p:txBody>
      </p:sp>
      <p:sp>
        <p:nvSpPr>
          <p:cNvPr id="394" name="Shape 394"/>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lnSpc>
                <a:spcPct val="115000"/>
              </a:lnSpc>
              <a:spcBef>
                <a:spcPts val="2000"/>
              </a:spcBef>
              <a:buNone/>
            </a:pPr>
            <a:r>
              <a:rPr lang="en-US" sz="2400">
                <a:solidFill>
                  <a:srgbClr val="000000"/>
                </a:solidFill>
              </a:rPr>
              <a:t>
Specify learning outcomes:</a:t>
            </a:r>
          </a:p>
          <a:p>
            <a:pPr marL="914400" lvl="0" indent="-381000" rtl="0">
              <a:lnSpc>
                <a:spcPct val="115000"/>
              </a:lnSpc>
              <a:spcBef>
                <a:spcPts val="2000"/>
              </a:spcBef>
              <a:buClr>
                <a:schemeClr val="dk1"/>
              </a:buClr>
              <a:buSzPct val="166666"/>
              <a:buFont typeface="Arial"/>
              <a:buChar char="•"/>
            </a:pPr>
            <a:r>
              <a:rPr lang="en-US" sz="2400"/>
              <a:t>What should students learn from doing the assignment? </a:t>
            </a:r>
          </a:p>
          <a:p>
            <a:pPr marL="914400" lvl="0" indent="-381000" rtl="0">
              <a:lnSpc>
                <a:spcPct val="115000"/>
              </a:lnSpc>
              <a:spcBef>
                <a:spcPts val="2000"/>
              </a:spcBef>
              <a:buClr>
                <a:schemeClr val="dk1"/>
              </a:buClr>
              <a:buSzPct val="166666"/>
              <a:buFont typeface="Arial"/>
              <a:buChar char="•"/>
            </a:pPr>
            <a:r>
              <a:rPr lang="en-US" sz="2400"/>
              <a:t>What should the experience of it </a:t>
            </a:r>
            <a:r>
              <a:rPr lang="en-US" sz="2400" b="1">
                <a:solidFill>
                  <a:srgbClr val="CC0000"/>
                </a:solidFill>
              </a:rPr>
              <a:t>DO</a:t>
            </a:r>
            <a:r>
              <a:rPr lang="en-US" sz="2400"/>
              <a:t> for them?</a:t>
            </a:r>
          </a:p>
          <a:p>
            <a:pPr marL="914400" lvl="0" indent="-381000" rtl="0">
              <a:lnSpc>
                <a:spcPct val="115000"/>
              </a:lnSpc>
              <a:spcBef>
                <a:spcPts val="2000"/>
              </a:spcBef>
              <a:buClr>
                <a:schemeClr val="dk1"/>
              </a:buClr>
              <a:buSzPct val="166666"/>
              <a:buFont typeface="Arial"/>
              <a:buChar char="•"/>
            </a:pPr>
            <a:r>
              <a:rPr lang="en-US" sz="2400"/>
              <a:t>Consider your task and skills progression here.  Does the assignment build on what they learned previously and demand more of them?</a:t>
            </a:r>
          </a:p>
          <a:p>
            <a:endParaRPr lang="en-US" sz="2400"/>
          </a:p>
          <a:p>
            <a:pPr lvl="0" rtl="0">
              <a:lnSpc>
                <a:spcPct val="115000"/>
              </a:lnSpc>
              <a:spcBef>
                <a:spcPts val="2000"/>
              </a:spcBef>
              <a:buNone/>
            </a:pPr>
            <a:r>
              <a:rPr lang="en-US" sz="1800">
                <a:solidFill>
                  <a:srgbClr val="000000"/>
                </a:solidFill>
              </a:rPr>
              <a:t> </a:t>
            </a:r>
          </a:p>
          <a:p>
            <a:endParaRPr lang="en-US" sz="1800">
              <a:solidFill>
                <a:srgbClr val="000000"/>
              </a:solidFill>
            </a:endParaRPr>
          </a:p>
        </p:txBody>
      </p:sp>
      <p:pic>
        <p:nvPicPr>
          <p:cNvPr id="395" name="Shape 395"/>
          <p:cNvPicPr preferRelativeResize="0"/>
          <p:nvPr/>
        </p:nvPicPr>
        <p:blipFill>
          <a:blip r:embed="rId3"/>
          <a:stretch>
            <a:fillRect/>
          </a:stretch>
        </p:blipFill>
        <p:spPr>
          <a:xfrm>
            <a:off x="6231275" y="0"/>
            <a:ext cx="2912725" cy="2912725"/>
          </a:xfrm>
          <a:prstGeom prst="rect">
            <a:avLst/>
          </a:prstGeom>
        </p:spPr>
      </p:pic>
    </p:spTree>
  </p:cSld>
  <p:clrMapOvr>
    <a:masterClrMapping/>
  </p:clrMapOvr>
  <p:transition xmlns:p14="http://schemas.microsoft.com/office/powerpoint/2010/mai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Shape 40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US"/>
              <a:t>Clarity of Process</a:t>
            </a:r>
          </a:p>
        </p:txBody>
      </p:sp>
      <p:sp>
        <p:nvSpPr>
          <p:cNvPr id="401" name="Shape 40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rtl="0">
              <a:lnSpc>
                <a:spcPct val="115000"/>
              </a:lnSpc>
              <a:spcBef>
                <a:spcPts val="2000"/>
              </a:spcBef>
              <a:buClr>
                <a:schemeClr val="dk1"/>
              </a:buClr>
              <a:buSzPct val="166666"/>
              <a:buFont typeface="Arial"/>
              <a:buChar char="•"/>
            </a:pPr>
            <a:r>
              <a:rPr lang="en-US" sz="2400">
                <a:solidFill>
                  <a:srgbClr val="000000"/>
                </a:solidFill>
              </a:rPr>
              <a:t>Include expectations for process steps/activities: </a:t>
            </a:r>
          </a:p>
          <a:p>
            <a:pPr marL="914400" lvl="1" indent="-381000" rtl="0">
              <a:lnSpc>
                <a:spcPct val="115000"/>
              </a:lnSpc>
              <a:spcBef>
                <a:spcPts val="2000"/>
              </a:spcBef>
              <a:buClr>
                <a:schemeClr val="dk1"/>
              </a:buClr>
              <a:buSzPct val="80000"/>
              <a:buFont typeface="Courier New"/>
              <a:buChar char="o"/>
            </a:pPr>
            <a:r>
              <a:rPr lang="en-US">
                <a:solidFill>
                  <a:srgbClr val="000000"/>
                </a:solidFill>
              </a:rPr>
              <a:t>Are there multiple steps?</a:t>
            </a:r>
          </a:p>
          <a:p>
            <a:pPr marL="914400" lvl="1" indent="-381000" rtl="0">
              <a:lnSpc>
                <a:spcPct val="115000"/>
              </a:lnSpc>
              <a:spcBef>
                <a:spcPts val="2000"/>
              </a:spcBef>
              <a:buClr>
                <a:srgbClr val="000000"/>
              </a:buClr>
              <a:buSzPct val="80000"/>
              <a:buFont typeface="Courier New"/>
              <a:buChar char="o"/>
            </a:pPr>
            <a:r>
              <a:rPr lang="en-US">
                <a:solidFill>
                  <a:srgbClr val="000000"/>
                </a:solidFill>
              </a:rPr>
              <a:t>How will you support the writing process?</a:t>
            </a:r>
          </a:p>
          <a:p>
            <a:pPr marL="914400" lvl="1" indent="-381000" rtl="0">
              <a:lnSpc>
                <a:spcPct val="115000"/>
              </a:lnSpc>
              <a:spcBef>
                <a:spcPts val="2000"/>
              </a:spcBef>
              <a:buClr>
                <a:schemeClr val="dk1"/>
              </a:buClr>
              <a:buSzPct val="80000"/>
              <a:buFont typeface="Courier New"/>
              <a:buChar char="o"/>
            </a:pPr>
            <a:r>
              <a:rPr lang="en-US">
                <a:solidFill>
                  <a:srgbClr val="000000"/>
                </a:solidFill>
              </a:rPr>
              <a:t>At what point will you check in to formatively assess?</a:t>
            </a:r>
          </a:p>
          <a:p>
            <a:pPr marL="914400" lvl="1" indent="-381000" rtl="0">
              <a:lnSpc>
                <a:spcPct val="115000"/>
              </a:lnSpc>
              <a:spcBef>
                <a:spcPts val="2000"/>
              </a:spcBef>
              <a:buClr>
                <a:schemeClr val="dk1"/>
              </a:buClr>
              <a:buSzPct val="80000"/>
              <a:buFont typeface="Courier New"/>
              <a:buChar char="o"/>
            </a:pPr>
            <a:r>
              <a:rPr lang="en-US">
                <a:solidFill>
                  <a:srgbClr val="000000"/>
                </a:solidFill>
              </a:rPr>
              <a:t>What </a:t>
            </a:r>
            <a:r>
              <a:rPr lang="en-US" sz="2400">
                <a:solidFill>
                  <a:srgbClr val="000000"/>
                </a:solidFill>
              </a:rPr>
              <a:t>intermediate steps</a:t>
            </a:r>
            <a:r>
              <a:rPr lang="en-US">
                <a:solidFill>
                  <a:srgbClr val="000000"/>
                </a:solidFill>
              </a:rPr>
              <a:t> </a:t>
            </a:r>
            <a:r>
              <a:rPr lang="en-US" sz="2400">
                <a:solidFill>
                  <a:srgbClr val="000000"/>
                </a:solidFill>
              </a:rPr>
              <a:t>and procedures </a:t>
            </a:r>
            <a:r>
              <a:rPr lang="en-US">
                <a:solidFill>
                  <a:srgbClr val="000000"/>
                </a:solidFill>
              </a:rPr>
              <a:t>would be</a:t>
            </a:r>
            <a:r>
              <a:rPr lang="en-US" sz="2400">
                <a:solidFill>
                  <a:srgbClr val="000000"/>
                </a:solidFill>
              </a:rPr>
              <a:t> useful</a:t>
            </a:r>
            <a:r>
              <a:rPr lang="en-US">
                <a:solidFill>
                  <a:srgbClr val="000000"/>
                </a:solidFill>
              </a:rPr>
              <a:t> for a longer piece?</a:t>
            </a:r>
          </a:p>
          <a:p>
            <a:endParaRPr lang="en-US">
              <a:solidFill>
                <a:srgbClr val="000000"/>
              </a:solidFill>
            </a:endParaRPr>
          </a:p>
          <a:p>
            <a:endParaRPr lang="en-US">
              <a:solidFill>
                <a:srgbClr val="000000"/>
              </a:solidFill>
            </a:endParaRPr>
          </a:p>
          <a:p>
            <a:pPr lvl="0" rtl="0">
              <a:lnSpc>
                <a:spcPct val="115000"/>
              </a:lnSpc>
              <a:spcBef>
                <a:spcPts val="2000"/>
              </a:spcBef>
              <a:buNone/>
            </a:pPr>
            <a:r>
              <a:rPr lang="en-US" sz="1800"/>
              <a:t>   </a:t>
            </a:r>
          </a:p>
        </p:txBody>
      </p:sp>
      <p:pic>
        <p:nvPicPr>
          <p:cNvPr id="402" name="Shape 402"/>
          <p:cNvPicPr preferRelativeResize="0"/>
          <p:nvPr/>
        </p:nvPicPr>
        <p:blipFill>
          <a:blip r:embed="rId3"/>
          <a:stretch>
            <a:fillRect/>
          </a:stretch>
        </p:blipFill>
        <p:spPr>
          <a:xfrm>
            <a:off x="6164500" y="4561725"/>
            <a:ext cx="2126774" cy="2126774"/>
          </a:xfrm>
          <a:prstGeom prst="rect">
            <a:avLst/>
          </a:prstGeom>
        </p:spPr>
      </p:pic>
    </p:spTree>
  </p:cSld>
  <p:clrMapOvr>
    <a:masterClrMapping/>
  </p:clrMapOvr>
  <p:transition xmlns:p14="http://schemas.microsoft.com/office/powerpoint/2010/mai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Shape 407"/>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Let’s Evaluate</a:t>
            </a:r>
          </a:p>
        </p:txBody>
      </p:sp>
      <p:sp>
        <p:nvSpPr>
          <p:cNvPr id="408" name="Shape 408"/>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1"/>
              </a:buClr>
              <a:buSzPct val="166666"/>
              <a:buFont typeface="Arial"/>
              <a:buChar char="•"/>
            </a:pPr>
            <a:r>
              <a:rPr lang="en-US"/>
              <a:t>Read and evaluate the tasks provided based on the criteria.</a:t>
            </a:r>
          </a:p>
          <a:p>
            <a:pPr marL="457200" lvl="0" indent="-419100" rtl="0">
              <a:buClr>
                <a:schemeClr val="dk1"/>
              </a:buClr>
              <a:buSzPct val="166666"/>
              <a:buFont typeface="Arial"/>
              <a:buChar char="•"/>
            </a:pPr>
            <a:r>
              <a:rPr lang="en-US"/>
              <a:t>Discuss as a table - find consensus?</a:t>
            </a:r>
          </a:p>
          <a:p>
            <a:pPr marL="457200" lvl="0" indent="-419100">
              <a:buClr>
                <a:schemeClr val="dk1"/>
              </a:buClr>
              <a:buSzPct val="166666"/>
              <a:buFont typeface="Arial"/>
              <a:buChar char="•"/>
            </a:pPr>
            <a:r>
              <a:rPr lang="en-US"/>
              <a:t>Share scores with the larger group.</a:t>
            </a:r>
          </a:p>
        </p:txBody>
      </p:sp>
      <p:pic>
        <p:nvPicPr>
          <p:cNvPr id="409" name="Shape 409"/>
          <p:cNvPicPr preferRelativeResize="0"/>
          <p:nvPr/>
        </p:nvPicPr>
        <p:blipFill>
          <a:blip r:embed="rId3"/>
          <a:stretch>
            <a:fillRect/>
          </a:stretch>
        </p:blipFill>
        <p:spPr>
          <a:xfrm>
            <a:off x="6775375" y="4420125"/>
            <a:ext cx="2368624" cy="2437875"/>
          </a:xfrm>
          <a:prstGeom prst="rect">
            <a:avLst/>
          </a:prstGeom>
        </p:spPr>
      </p:pic>
    </p:spTree>
  </p:cSld>
  <p:clrMapOvr>
    <a:masterClrMapping/>
  </p:clrMapOvr>
  <p:transition xmlns:p14="http://schemas.microsoft.com/office/powerpoint/2010/mai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Shape 41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Design a Task</a:t>
            </a:r>
          </a:p>
        </p:txBody>
      </p:sp>
      <p:sp>
        <p:nvSpPr>
          <p:cNvPr id="415" name="Shape 415"/>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1"/>
              </a:buClr>
              <a:buSzPct val="166666"/>
              <a:buFont typeface="Arial"/>
              <a:buChar char="•"/>
            </a:pPr>
            <a:r>
              <a:rPr lang="en-US"/>
              <a:t>Works with your curriculum before March 13 based on where your students are on task trajectory</a:t>
            </a:r>
          </a:p>
          <a:p>
            <a:pPr marL="457200" lvl="0" indent="-419100" rtl="0">
              <a:buClr>
                <a:schemeClr val="dk1"/>
              </a:buClr>
              <a:buSzPct val="166666"/>
              <a:buFont typeface="Arial"/>
              <a:buChar char="•"/>
            </a:pPr>
            <a:r>
              <a:rPr lang="en-US"/>
              <a:t>Can collect and share exemplar</a:t>
            </a:r>
          </a:p>
          <a:p>
            <a:pPr marL="457200" lvl="0" indent="-419100" rtl="0">
              <a:buClr>
                <a:schemeClr val="dk1"/>
              </a:buClr>
              <a:buSzPct val="166666"/>
              <a:buFont typeface="Arial"/>
              <a:buChar char="•"/>
            </a:pPr>
            <a:r>
              <a:rPr lang="en-US"/>
              <a:t>Consider where your students are in the argument learning progression</a:t>
            </a:r>
          </a:p>
          <a:p>
            <a:pPr marL="914400" lvl="1" indent="-381000" rtl="0">
              <a:buClr>
                <a:schemeClr val="dk1"/>
              </a:buClr>
              <a:buSzPct val="80000"/>
              <a:buFont typeface="Courier New"/>
              <a:buChar char="o"/>
            </a:pPr>
            <a:r>
              <a:rPr lang="en-US"/>
              <a:t>preceding skill &amp; content development</a:t>
            </a:r>
          </a:p>
          <a:p>
            <a:pPr marL="914400" lvl="1" indent="-381000">
              <a:buClr>
                <a:schemeClr val="dk1"/>
              </a:buClr>
              <a:buSzPct val="80000"/>
              <a:buFont typeface="Courier New"/>
              <a:buChar char="o"/>
            </a:pPr>
            <a:r>
              <a:rPr lang="en-US"/>
              <a:t>where will you go after this task to continue to build skills</a:t>
            </a:r>
          </a:p>
        </p:txBody>
      </p:sp>
    </p:spTree>
  </p:cSld>
  <p:clrMapOvr>
    <a:masterClrMapping/>
  </p:clrMapOvr>
  <p:transition xmlns:p14="http://schemas.microsoft.com/office/powerpoint/2010/main" spd="slow">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Shape 42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US"/>
              <a:t>Design a Task</a:t>
            </a:r>
          </a:p>
        </p:txBody>
      </p:sp>
      <p:sp>
        <p:nvSpPr>
          <p:cNvPr id="421" name="Shape 42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914400" lvl="1" indent="-381000" rtl="0">
              <a:buClr>
                <a:schemeClr val="dk1"/>
              </a:buClr>
              <a:buSzPct val="80000"/>
              <a:buFont typeface="Courier New"/>
              <a:buChar char="o"/>
            </a:pPr>
            <a:r>
              <a:rPr lang="en-US" sz="3000" u="sng"/>
              <a:t>Before March 13</a:t>
            </a:r>
            <a:r>
              <a:rPr lang="en-US" sz="3000"/>
              <a:t>: Post to Google Community </a:t>
            </a:r>
          </a:p>
          <a:p>
            <a:pPr marL="1371600" lvl="2" indent="-419100" rtl="0">
              <a:buClr>
                <a:schemeClr val="dk1"/>
              </a:buClr>
              <a:buSzPct val="100000"/>
              <a:buFont typeface="Wingdings"/>
              <a:buChar char="§"/>
            </a:pPr>
            <a:r>
              <a:rPr lang="en-US" sz="3000"/>
              <a:t>Google Drive folder (Argument Writing Tasks)</a:t>
            </a:r>
          </a:p>
          <a:p>
            <a:endParaRPr lang="en-US" sz="3000"/>
          </a:p>
          <a:p>
            <a:pPr marL="914400" lvl="1" indent="-419100" rtl="0">
              <a:buClr>
                <a:schemeClr val="dk1"/>
              </a:buClr>
              <a:buSzPct val="100000"/>
              <a:buFont typeface="Courier New"/>
              <a:buChar char="o"/>
            </a:pPr>
            <a:r>
              <a:rPr lang="en-US" sz="3000" u="sng"/>
              <a:t>On March 13</a:t>
            </a:r>
            <a:r>
              <a:rPr lang="en-US" sz="3000"/>
              <a:t>: Bring student artifact - exemplar</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74647"/>
            <a:ext cx="8229600" cy="902399"/>
          </a:xfrm>
          <a:prstGeom prst="rect">
            <a:avLst/>
          </a:prstGeom>
        </p:spPr>
        <p:txBody>
          <a:bodyPr lIns="91425" tIns="91425" rIns="91425" bIns="91425" anchor="b" anchorCtr="0">
            <a:noAutofit/>
          </a:bodyPr>
          <a:lstStyle/>
          <a:p>
            <a:pPr>
              <a:buNone/>
            </a:pPr>
            <a:r>
              <a:rPr lang="en-US"/>
              <a:t>Argument in the CCSS</a:t>
            </a:r>
          </a:p>
        </p:txBody>
      </p:sp>
      <p:sp>
        <p:nvSpPr>
          <p:cNvPr id="77" name="Shape 77"/>
          <p:cNvSpPr txBox="1">
            <a:spLocks noGrp="1"/>
          </p:cNvSpPr>
          <p:nvPr>
            <p:ph type="body" idx="1"/>
          </p:nvPr>
        </p:nvSpPr>
        <p:spPr>
          <a:xfrm>
            <a:off x="457200" y="1427575"/>
            <a:ext cx="8229600" cy="5085299"/>
          </a:xfrm>
          <a:prstGeom prst="rect">
            <a:avLst/>
          </a:prstGeom>
        </p:spPr>
        <p:txBody>
          <a:bodyPr lIns="91425" tIns="91425" rIns="91425" bIns="91425" anchor="t" anchorCtr="0">
            <a:noAutofit/>
          </a:bodyPr>
          <a:lstStyle/>
          <a:p>
            <a:pPr lvl="0" rtl="0">
              <a:lnSpc>
                <a:spcPct val="120000"/>
              </a:lnSpc>
              <a:spcBef>
                <a:spcPts val="0"/>
              </a:spcBef>
              <a:spcAft>
                <a:spcPts val="800"/>
              </a:spcAft>
              <a:buNone/>
            </a:pPr>
            <a:r>
              <a:rPr lang="en-US" sz="2400"/>
              <a:t>Reading Anchor Standards:</a:t>
            </a:r>
          </a:p>
          <a:p>
            <a:pPr marL="0" lvl="0" indent="0" rtl="0">
              <a:lnSpc>
                <a:spcPct val="120000"/>
              </a:lnSpc>
              <a:spcBef>
                <a:spcPts val="0"/>
              </a:spcBef>
              <a:spcAft>
                <a:spcPts val="800"/>
              </a:spcAft>
              <a:buNone/>
            </a:pPr>
            <a:r>
              <a:rPr lang="en-US" sz="1800">
                <a:solidFill>
                  <a:srgbClr val="8A2003"/>
                </a:solidFill>
                <a:hlinkClick r:id="rId3"/>
              </a:rPr>
              <a:t>CCSS.ELA-Literacy.CCRA.R.8</a:t>
            </a:r>
            <a:r>
              <a:rPr lang="en-US" sz="1800">
                <a:solidFill>
                  <a:srgbClr val="3B3B3A"/>
                </a:solidFill>
              </a:rPr>
              <a:t> Delineate and evaluate the argument and specific </a:t>
            </a:r>
            <a:r>
              <a:rPr lang="en-US" sz="1800" u="sng">
                <a:solidFill>
                  <a:srgbClr val="3B3B3A"/>
                </a:solidFill>
              </a:rPr>
              <a:t>claims</a:t>
            </a:r>
            <a:r>
              <a:rPr lang="en-US" sz="1800">
                <a:solidFill>
                  <a:srgbClr val="3B3B3A"/>
                </a:solidFill>
              </a:rPr>
              <a:t> in a text, including the validity of the </a:t>
            </a:r>
            <a:r>
              <a:rPr lang="en-US" sz="1800" u="sng">
                <a:solidFill>
                  <a:srgbClr val="3B3B3A"/>
                </a:solidFill>
              </a:rPr>
              <a:t>reasoning</a:t>
            </a:r>
            <a:r>
              <a:rPr lang="en-US" sz="1800">
                <a:solidFill>
                  <a:srgbClr val="3B3B3A"/>
                </a:solidFill>
              </a:rPr>
              <a:t> as well as the relevance and sufficiency of the </a:t>
            </a:r>
            <a:r>
              <a:rPr lang="en-US" sz="1800" u="sng">
                <a:solidFill>
                  <a:srgbClr val="3B3B3A"/>
                </a:solidFill>
              </a:rPr>
              <a:t>evidence</a:t>
            </a:r>
            <a:r>
              <a:rPr lang="en-US" sz="1800">
                <a:solidFill>
                  <a:srgbClr val="3B3B3A"/>
                </a:solidFill>
              </a:rPr>
              <a:t>.</a:t>
            </a:r>
          </a:p>
          <a:p>
            <a:endParaRPr lang="en-US" sz="1800">
              <a:solidFill>
                <a:srgbClr val="3B3B3A"/>
              </a:solidFill>
            </a:endParaRPr>
          </a:p>
          <a:p>
            <a:pPr lvl="0" rtl="0">
              <a:lnSpc>
                <a:spcPct val="120000"/>
              </a:lnSpc>
              <a:spcBef>
                <a:spcPts val="0"/>
              </a:spcBef>
              <a:spcAft>
                <a:spcPts val="800"/>
              </a:spcAft>
              <a:buNone/>
            </a:pPr>
            <a:r>
              <a:rPr lang="en-US" sz="2400"/>
              <a:t>Writing Anchor Standards:</a:t>
            </a:r>
          </a:p>
          <a:p>
            <a:pPr lvl="0" rtl="0">
              <a:lnSpc>
                <a:spcPct val="120000"/>
              </a:lnSpc>
              <a:spcBef>
                <a:spcPts val="0"/>
              </a:spcBef>
              <a:spcAft>
                <a:spcPts val="800"/>
              </a:spcAft>
              <a:buNone/>
            </a:pPr>
            <a:r>
              <a:rPr lang="en-US" sz="1800">
                <a:solidFill>
                  <a:srgbClr val="8A2003"/>
                </a:solidFill>
                <a:hlinkClick r:id="rId4"/>
              </a:rPr>
              <a:t>CCSS.ELA-Literacy.CCRA.W.1</a:t>
            </a:r>
            <a:r>
              <a:rPr lang="en-US" sz="1800">
                <a:solidFill>
                  <a:srgbClr val="3B3B3A"/>
                </a:solidFill>
              </a:rPr>
              <a:t> Write arguments to support </a:t>
            </a:r>
            <a:r>
              <a:rPr lang="en-US" sz="1800" u="sng">
                <a:solidFill>
                  <a:srgbClr val="3B3B3A"/>
                </a:solidFill>
              </a:rPr>
              <a:t>claims</a:t>
            </a:r>
            <a:r>
              <a:rPr lang="en-US" sz="1800">
                <a:solidFill>
                  <a:srgbClr val="3B3B3A"/>
                </a:solidFill>
              </a:rPr>
              <a:t> in an analysis of substantive topics or texts using valid </a:t>
            </a:r>
            <a:r>
              <a:rPr lang="en-US" sz="1800" u="sng">
                <a:solidFill>
                  <a:srgbClr val="3B3B3A"/>
                </a:solidFill>
              </a:rPr>
              <a:t>reasoning</a:t>
            </a:r>
            <a:r>
              <a:rPr lang="en-US" sz="1800">
                <a:solidFill>
                  <a:srgbClr val="3B3B3A"/>
                </a:solidFill>
              </a:rPr>
              <a:t> and relevant and sufficient </a:t>
            </a:r>
            <a:r>
              <a:rPr lang="en-US" sz="1800" u="sng">
                <a:solidFill>
                  <a:srgbClr val="3B3B3A"/>
                </a:solidFill>
              </a:rPr>
              <a:t>evidence</a:t>
            </a:r>
            <a:r>
              <a:rPr lang="en-US" sz="1800">
                <a:solidFill>
                  <a:srgbClr val="3B3B3A"/>
                </a:solidFill>
              </a:rPr>
              <a:t>.</a:t>
            </a:r>
          </a:p>
          <a:p>
            <a:pPr lvl="0" rtl="0">
              <a:lnSpc>
                <a:spcPct val="120000"/>
              </a:lnSpc>
              <a:spcBef>
                <a:spcPts val="0"/>
              </a:spcBef>
              <a:spcAft>
                <a:spcPts val="800"/>
              </a:spcAft>
              <a:buNone/>
            </a:pPr>
            <a:r>
              <a:rPr lang="en-US" sz="2400">
                <a:solidFill>
                  <a:srgbClr val="3B3B3A"/>
                </a:solidFill>
              </a:rPr>
              <a:t>History, Science &amp; Technical Subjects:</a:t>
            </a:r>
          </a:p>
          <a:p>
            <a:pPr marL="0" lvl="0" indent="0" rtl="0">
              <a:lnSpc>
                <a:spcPct val="120000"/>
              </a:lnSpc>
              <a:spcBef>
                <a:spcPts val="0"/>
              </a:spcBef>
              <a:spcAft>
                <a:spcPts val="800"/>
              </a:spcAft>
              <a:buClr>
                <a:srgbClr val="3B3B3A"/>
              </a:buClr>
              <a:buSzPct val="55555"/>
              <a:buFont typeface="Arial"/>
              <a:buNone/>
            </a:pPr>
            <a:r>
              <a:rPr lang="en-US" sz="1800">
                <a:solidFill>
                  <a:srgbClr val="8A2003"/>
                </a:solidFill>
                <a:hlinkClick r:id="rId5"/>
              </a:rPr>
              <a:t>CCSS.ELA-Literacy.WHST.6-8.1</a:t>
            </a:r>
            <a:r>
              <a:rPr lang="en-US" sz="1800">
                <a:solidFill>
                  <a:srgbClr val="3B3B3A"/>
                </a:solidFill>
              </a:rPr>
              <a:t> Write arguments focused on </a:t>
            </a:r>
            <a:r>
              <a:rPr lang="en-US" sz="1800" i="1">
                <a:solidFill>
                  <a:srgbClr val="3B3B3A"/>
                </a:solidFill>
              </a:rPr>
              <a:t>discipline-specific content</a:t>
            </a:r>
            <a:r>
              <a:rPr lang="en-US" sz="1800">
                <a:solidFill>
                  <a:srgbClr val="3B3B3A"/>
                </a:solidFill>
              </a:rPr>
              <a:t>.</a:t>
            </a:r>
          </a:p>
          <a:p>
            <a:endParaRPr lang="en-US" sz="1800">
              <a:solidFill>
                <a:srgbClr val="3B3B3A"/>
              </a:solidFill>
            </a:endParaRPr>
          </a:p>
        </p:txBody>
      </p:sp>
    </p:spTree>
  </p:cSld>
  <p:clrMapOvr>
    <a:masterClrMapping/>
  </p:clrMapOvr>
  <p:transition xmlns:p14="http://schemas.microsoft.com/office/powerpoint/2010/main" spd="slow">
    <p:cu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Shape 42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Task Table Sharing</a:t>
            </a:r>
          </a:p>
        </p:txBody>
      </p:sp>
      <p:sp>
        <p:nvSpPr>
          <p:cNvPr id="427" name="Shape 42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1"/>
              </a:buClr>
              <a:buSzPct val="166666"/>
              <a:buFont typeface="Arial"/>
              <a:buChar char="•"/>
            </a:pPr>
            <a:r>
              <a:rPr lang="en-US"/>
              <a:t>Provide context</a:t>
            </a:r>
          </a:p>
          <a:p>
            <a:pPr marL="457200" lvl="0" indent="-419100" rtl="0">
              <a:buClr>
                <a:schemeClr val="dk1"/>
              </a:buClr>
              <a:buSzPct val="166666"/>
              <a:buFont typeface="Arial"/>
              <a:buChar char="•"/>
            </a:pPr>
            <a:r>
              <a:rPr lang="en-US"/>
              <a:t>Share thinking</a:t>
            </a:r>
          </a:p>
          <a:p>
            <a:pPr marL="457200" lvl="0" indent="-419100" rtl="0">
              <a:buClr>
                <a:schemeClr val="dk1"/>
              </a:buClr>
              <a:buSzPct val="166666"/>
              <a:buFont typeface="Arial"/>
              <a:buChar char="•"/>
            </a:pPr>
            <a:r>
              <a:rPr lang="en-US"/>
              <a:t>Discuss challenges &amp; concerns with implementation</a:t>
            </a:r>
          </a:p>
          <a:p>
            <a:endParaRPr lang="en-US"/>
          </a:p>
          <a:p>
            <a:endParaRPr lang="en-US"/>
          </a:p>
          <a:p>
            <a:pPr lvl="0">
              <a:buNone/>
            </a:pPr>
            <a:r>
              <a:rPr lang="en-US"/>
              <a:t>Debrief: What concerns </a:t>
            </a:r>
            <a:br>
              <a:rPr lang="en-US"/>
            </a:br>
            <a:r>
              <a:rPr lang="en-US"/>
              <a:t>are coming up?</a:t>
            </a:r>
          </a:p>
        </p:txBody>
      </p:sp>
      <p:pic>
        <p:nvPicPr>
          <p:cNvPr id="428" name="Shape 428"/>
          <p:cNvPicPr preferRelativeResize="0"/>
          <p:nvPr/>
        </p:nvPicPr>
        <p:blipFill>
          <a:blip r:embed="rId3"/>
          <a:stretch>
            <a:fillRect/>
          </a:stretch>
        </p:blipFill>
        <p:spPr>
          <a:xfrm>
            <a:off x="5039475" y="3600800"/>
            <a:ext cx="2982399" cy="2967100"/>
          </a:xfrm>
          <a:prstGeom prst="rect">
            <a:avLst/>
          </a:prstGeom>
        </p:spPr>
      </p:pic>
    </p:spTree>
  </p:cSld>
  <p:clrMapOvr>
    <a:masterClrMapping/>
  </p:clrMapOvr>
  <p:transition xmlns:p14="http://schemas.microsoft.com/office/powerpoint/2010/main" spd="slow">
    <p:cu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Shape 43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Reflection on the Day</a:t>
            </a:r>
          </a:p>
        </p:txBody>
      </p:sp>
      <p:sp>
        <p:nvSpPr>
          <p:cNvPr id="434" name="Shape 434"/>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1"/>
              </a:buClr>
              <a:buSzPct val="166666"/>
              <a:buFont typeface="Arial"/>
              <a:buChar char="•"/>
            </a:pPr>
            <a:r>
              <a:rPr lang="en-US"/>
              <a:t>How has your thinking about teaching argument writing shifted today?</a:t>
            </a:r>
          </a:p>
          <a:p>
            <a:endParaRPr lang="en-US"/>
          </a:p>
          <a:p>
            <a:pPr marL="457200" lvl="0" indent="-419100">
              <a:buClr>
                <a:schemeClr val="dk1"/>
              </a:buClr>
              <a:buSzPct val="166666"/>
              <a:buFont typeface="Arial"/>
              <a:buChar char="•"/>
            </a:pPr>
            <a:r>
              <a:rPr lang="en-US"/>
              <a:t>Reflect on the question you generated at the beginning of the day.  </a:t>
            </a:r>
          </a:p>
        </p:txBody>
      </p:sp>
      <p:pic>
        <p:nvPicPr>
          <p:cNvPr id="435" name="Shape 435"/>
          <p:cNvPicPr preferRelativeResize="0"/>
          <p:nvPr/>
        </p:nvPicPr>
        <p:blipFill>
          <a:blip r:embed="rId3"/>
          <a:stretch>
            <a:fillRect/>
          </a:stretch>
        </p:blipFill>
        <p:spPr>
          <a:xfrm>
            <a:off x="1278299" y="4400548"/>
            <a:ext cx="2646655" cy="2457451"/>
          </a:xfrm>
          <a:prstGeom prst="rect">
            <a:avLst/>
          </a:prstGeom>
        </p:spPr>
      </p:pic>
      <p:pic>
        <p:nvPicPr>
          <p:cNvPr id="436" name="Shape 436"/>
          <p:cNvPicPr preferRelativeResize="0"/>
          <p:nvPr/>
        </p:nvPicPr>
        <p:blipFill>
          <a:blip r:embed="rId4"/>
          <a:stretch>
            <a:fillRect/>
          </a:stretch>
        </p:blipFill>
        <p:spPr>
          <a:xfrm>
            <a:off x="5400175" y="3929874"/>
            <a:ext cx="2333674" cy="2928125"/>
          </a:xfrm>
          <a:prstGeom prst="rect">
            <a:avLst/>
          </a:prstGeom>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Your Goals for Your Teaching Practice?</a:t>
            </a:r>
          </a:p>
        </p:txBody>
      </p:sp>
      <p:sp>
        <p:nvSpPr>
          <p:cNvPr id="83" name="Shape 8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algn="ctr" rtl="0">
              <a:buNone/>
            </a:pPr>
            <a:r>
              <a:rPr lang="en-US" sz="3600" b="1"/>
              <a:t>Identify an open-ended question or two about teaching argument writing that you would like to explore during this 2-day workshop.</a:t>
            </a:r>
          </a:p>
          <a:p>
            <a:endParaRPr lang="en-US" sz="3600" b="1"/>
          </a:p>
          <a:p>
            <a:pPr lvl="0" algn="ctr" rtl="0">
              <a:buNone/>
            </a:pPr>
            <a:r>
              <a:rPr lang="en-US" sz="3600"/>
              <a:t>pair &amp; share</a:t>
            </a:r>
          </a:p>
          <a:p>
            <a:endParaRPr lang="en-US" sz="3600"/>
          </a:p>
          <a:p>
            <a:pPr lvl="0" algn="ctr">
              <a:buNone/>
            </a:pPr>
            <a:r>
              <a:rPr lang="en-US" sz="3600"/>
              <a:t>post to the wall</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Arguments Surround Us</a:t>
            </a:r>
          </a:p>
        </p:txBody>
      </p:sp>
      <p:sp>
        <p:nvSpPr>
          <p:cNvPr id="89" name="Shape 8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sp>
        <p:nvSpPr>
          <p:cNvPr id="90" name="Shape 90">
            <a:hlinkClick r:id="rId3"/>
          </p:cNvPr>
          <p:cNvSpPr/>
          <p:nvPr/>
        </p:nvSpPr>
        <p:spPr>
          <a:xfrm>
            <a:off x="457200" y="1567900"/>
            <a:ext cx="7740549" cy="5032299"/>
          </a:xfrm>
          <a:prstGeom prst="rect">
            <a:avLst/>
          </a:prstGeom>
          <a:blipFill>
            <a:blip r:embed="rId4"/>
            <a:stretch>
              <a:fillRect/>
            </a:stretch>
          </a:blipFill>
          <a:ln>
            <a:noFill/>
          </a:ln>
        </p:spPr>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Arguments Surround Us</a:t>
            </a:r>
          </a:p>
        </p:txBody>
      </p:sp>
      <p:sp>
        <p:nvSpPr>
          <p:cNvPr id="96" name="Shape 96"/>
          <p:cNvSpPr txBox="1">
            <a:spLocks noGrp="1"/>
          </p:cNvSpPr>
          <p:nvPr>
            <p:ph type="body" idx="1"/>
          </p:nvPr>
        </p:nvSpPr>
        <p:spPr>
          <a:xfrm>
            <a:off x="533400" y="1600200"/>
            <a:ext cx="8229600" cy="4967700"/>
          </a:xfrm>
          <a:prstGeom prst="rect">
            <a:avLst/>
          </a:prstGeom>
        </p:spPr>
        <p:txBody>
          <a:bodyPr lIns="91425" tIns="91425" rIns="91425" bIns="91425" anchor="t" anchorCtr="0">
            <a:noAutofit/>
          </a:bodyPr>
          <a:lstStyle/>
          <a:p>
            <a:pPr lvl="0" rtl="0">
              <a:buNone/>
            </a:pPr>
            <a:r>
              <a:rPr lang="en-US"/>
              <a:t>
</a:t>
            </a:r>
          </a:p>
          <a:p>
            <a:endParaRPr lang="en-US"/>
          </a:p>
          <a:p>
            <a:endParaRPr lang="en-US"/>
          </a:p>
          <a:p>
            <a:endParaRPr lang="en-US"/>
          </a:p>
          <a:p>
            <a:endParaRPr lang="en-US"/>
          </a:p>
          <a:p>
            <a:endParaRPr lang="en-US"/>
          </a:p>
          <a:p>
            <a:endParaRPr lang="en-US"/>
          </a:p>
          <a:p>
            <a:endParaRPr lang="en-US"/>
          </a:p>
        </p:txBody>
      </p:sp>
      <p:pic>
        <p:nvPicPr>
          <p:cNvPr id="97" name="Shape 97"/>
          <p:cNvPicPr preferRelativeResize="0"/>
          <p:nvPr/>
        </p:nvPicPr>
        <p:blipFill>
          <a:blip r:embed="rId3"/>
          <a:stretch>
            <a:fillRect/>
          </a:stretch>
        </p:blipFill>
        <p:spPr>
          <a:xfrm>
            <a:off x="3828800" y="1600200"/>
            <a:ext cx="3143250" cy="847725"/>
          </a:xfrm>
          <a:prstGeom prst="rect">
            <a:avLst/>
          </a:prstGeom>
        </p:spPr>
      </p:pic>
      <p:pic>
        <p:nvPicPr>
          <p:cNvPr id="98" name="Shape 98"/>
          <p:cNvPicPr preferRelativeResize="0"/>
          <p:nvPr/>
        </p:nvPicPr>
        <p:blipFill>
          <a:blip r:embed="rId4"/>
          <a:stretch>
            <a:fillRect/>
          </a:stretch>
        </p:blipFill>
        <p:spPr>
          <a:xfrm>
            <a:off x="178150" y="3096900"/>
            <a:ext cx="3229125" cy="3229125"/>
          </a:xfrm>
          <a:prstGeom prst="rect">
            <a:avLst/>
          </a:prstGeom>
        </p:spPr>
      </p:pic>
      <p:pic>
        <p:nvPicPr>
          <p:cNvPr id="99" name="Shape 99"/>
          <p:cNvPicPr preferRelativeResize="0"/>
          <p:nvPr/>
        </p:nvPicPr>
        <p:blipFill>
          <a:blip r:embed="rId5"/>
          <a:stretch>
            <a:fillRect/>
          </a:stretch>
        </p:blipFill>
        <p:spPr>
          <a:xfrm>
            <a:off x="6104525" y="4007550"/>
            <a:ext cx="2850450" cy="2850450"/>
          </a:xfrm>
          <a:prstGeom prst="rect">
            <a:avLst/>
          </a:prstGeom>
        </p:spPr>
      </p:pic>
      <p:pic>
        <p:nvPicPr>
          <p:cNvPr id="100" name="Shape 100"/>
          <p:cNvPicPr preferRelativeResize="0"/>
          <p:nvPr/>
        </p:nvPicPr>
        <p:blipFill>
          <a:blip r:embed="rId6"/>
          <a:stretch>
            <a:fillRect/>
          </a:stretch>
        </p:blipFill>
        <p:spPr>
          <a:xfrm>
            <a:off x="457200" y="1706816"/>
            <a:ext cx="3143249" cy="2002283"/>
          </a:xfrm>
          <a:prstGeom prst="rect">
            <a:avLst/>
          </a:prstGeom>
        </p:spPr>
      </p:pic>
      <p:pic>
        <p:nvPicPr>
          <p:cNvPr id="101" name="Shape 101"/>
          <p:cNvPicPr preferRelativeResize="0"/>
          <p:nvPr/>
        </p:nvPicPr>
        <p:blipFill>
          <a:blip r:embed="rId7"/>
          <a:stretch>
            <a:fillRect/>
          </a:stretch>
        </p:blipFill>
        <p:spPr>
          <a:xfrm>
            <a:off x="3600450" y="3470525"/>
            <a:ext cx="2481850" cy="2481850"/>
          </a:xfrm>
          <a:prstGeom prst="rect">
            <a:avLst/>
          </a:prstGeom>
        </p:spPr>
      </p:pic>
      <p:pic>
        <p:nvPicPr>
          <p:cNvPr id="102" name="Shape 102"/>
          <p:cNvPicPr preferRelativeResize="0"/>
          <p:nvPr/>
        </p:nvPicPr>
        <p:blipFill>
          <a:blip r:embed="rId8"/>
          <a:stretch>
            <a:fillRect/>
          </a:stretch>
        </p:blipFill>
        <p:spPr>
          <a:xfrm>
            <a:off x="6073010" y="2447925"/>
            <a:ext cx="2913489" cy="2002275"/>
          </a:xfrm>
          <a:prstGeom prst="rect">
            <a:avLst/>
          </a:prstGeom>
        </p:spPr>
      </p:pic>
      <p:sp>
        <p:nvSpPr>
          <p:cNvPr id="103" name="Shape 103"/>
          <p:cNvSpPr txBox="1"/>
          <p:nvPr/>
        </p:nvSpPr>
        <p:spPr>
          <a:xfrm>
            <a:off x="178150" y="5952375"/>
            <a:ext cx="5427899" cy="568800"/>
          </a:xfrm>
          <a:prstGeom prst="rect">
            <a:avLst/>
          </a:prstGeom>
        </p:spPr>
        <p:txBody>
          <a:bodyPr lIns="91425" tIns="91425" rIns="91425" bIns="91425" anchor="ctr" anchorCtr="0">
            <a:noAutofit/>
          </a:bodyPr>
          <a:lstStyle/>
          <a:p>
            <a:pPr lvl="0" rtl="0">
              <a:buNone/>
            </a:pPr>
            <a:r>
              <a:rPr lang="en-US" sz="2400" b="1">
                <a:solidFill>
                  <a:srgbClr val="CC0000"/>
                </a:solidFill>
                <a:latin typeface="Calibri"/>
                <a:ea typeface="Calibri"/>
                <a:cs typeface="Calibri"/>
                <a:sym typeface="Calibri"/>
              </a:rPr>
              <a:t>artofteachingargument.wikispaces.com/</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US"/>
              <a:t>Unpack the Argument </a:t>
            </a:r>
          </a:p>
        </p:txBody>
      </p:sp>
      <p:sp>
        <p:nvSpPr>
          <p:cNvPr id="109" name="Shape 10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US"/>
              <a:t>INFORMAL WRITE</a:t>
            </a:r>
          </a:p>
          <a:p>
            <a:pPr marL="457200" lvl="0" indent="-419100" rtl="0">
              <a:buClr>
                <a:schemeClr val="dk1"/>
              </a:buClr>
              <a:buSzPct val="100000"/>
              <a:buFont typeface="Arial"/>
              <a:buAutoNum type="arabicPeriod"/>
            </a:pPr>
            <a:r>
              <a:rPr lang="en-US"/>
              <a:t>Select one visual argument from the page.</a:t>
            </a:r>
          </a:p>
          <a:p>
            <a:pPr marL="457200" lvl="0" indent="-419100" rtl="0">
              <a:buClr>
                <a:schemeClr val="dk1"/>
              </a:buClr>
              <a:buSzPct val="100000"/>
              <a:buFont typeface="Arial"/>
              <a:buAutoNum type="arabicPeriod"/>
            </a:pPr>
            <a:r>
              <a:rPr lang="en-US"/>
              <a:t>Identify a possible argument that is implied by this image/text. (</a:t>
            </a:r>
            <a:r>
              <a:rPr lang="en-US" u="sng">
                <a:solidFill>
                  <a:srgbClr val="CC0000"/>
                </a:solidFill>
              </a:rPr>
              <a:t>claim</a:t>
            </a:r>
            <a:r>
              <a:rPr lang="en-US"/>
              <a:t>)</a:t>
            </a:r>
          </a:p>
          <a:p>
            <a:pPr marL="457200" lvl="0" indent="-419100" rtl="0">
              <a:buClr>
                <a:schemeClr val="dk1"/>
              </a:buClr>
              <a:buSzPct val="100000"/>
              <a:buFont typeface="Arial"/>
              <a:buAutoNum type="arabicPeriod"/>
            </a:pPr>
            <a:r>
              <a:rPr lang="en-US"/>
              <a:t>Name </a:t>
            </a:r>
            <a:r>
              <a:rPr lang="en-US" u="sng">
                <a:solidFill>
                  <a:srgbClr val="CC0000"/>
                </a:solidFill>
              </a:rPr>
              <a:t>evidence</a:t>
            </a:r>
            <a:r>
              <a:rPr lang="en-US"/>
              <a:t> to support your claim. (details from the image, anecdotal, etc.)</a:t>
            </a:r>
          </a:p>
          <a:p>
            <a:pPr marL="457200" lvl="0" indent="-419100">
              <a:buClr>
                <a:schemeClr val="dk1"/>
              </a:buClr>
              <a:buSzPct val="100000"/>
              <a:buFont typeface="Arial"/>
              <a:buAutoNum type="arabicPeriod"/>
            </a:pPr>
            <a:r>
              <a:rPr lang="en-US"/>
              <a:t>Explain your </a:t>
            </a:r>
            <a:r>
              <a:rPr lang="en-US" u="sng">
                <a:solidFill>
                  <a:srgbClr val="CC0000"/>
                </a:solidFill>
              </a:rPr>
              <a:t>reasoning</a:t>
            </a:r>
            <a:r>
              <a:rPr lang="en-US"/>
              <a:t>.</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swiss">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2286</Words>
  <Application>Microsoft Macintosh PowerPoint</Application>
  <PresentationFormat>On-screen Show (4:3)</PresentationFormat>
  <Paragraphs>398</Paragraphs>
  <Slides>51</Slides>
  <Notes>51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swiss</vt:lpstr>
      <vt:lpstr>
The Art of Teaching Argument artofteachingargument.wikispaces.com/</vt:lpstr>
      <vt:lpstr>Today’s Workshop Goals</vt:lpstr>
      <vt:lpstr>PowerPoint Presentation</vt:lpstr>
      <vt:lpstr>Argument vs. Persuasion</vt:lpstr>
      <vt:lpstr>Argument in the CCSS</vt:lpstr>
      <vt:lpstr>Your Goals for Your Teaching Practice?</vt:lpstr>
      <vt:lpstr>Arguments Surround Us</vt:lpstr>
      <vt:lpstr>Arguments Surround Us</vt:lpstr>
      <vt:lpstr>Unpack the Argument </vt:lpstr>
      <vt:lpstr>Share &amp; Analyze </vt:lpstr>
      <vt:lpstr>Share &amp; Analyze</vt:lpstr>
      <vt:lpstr>Arguments in the Real World</vt:lpstr>
      <vt:lpstr>Students’ Concept of Argument/Writing</vt:lpstr>
      <vt:lpstr>Foundational Concepts of Argument</vt:lpstr>
      <vt:lpstr>Toulmin Model</vt:lpstr>
      <vt:lpstr>Argument as a Habit of Mind</vt:lpstr>
      <vt:lpstr>Instructional Strategies to  Build Argument Culture &amp; Habits of Mind</vt:lpstr>
      <vt:lpstr>BREAK</vt:lpstr>
      <vt:lpstr>PowerPoint Presentation</vt:lpstr>
      <vt:lpstr>PowerPoint Presentation</vt:lpstr>
      <vt:lpstr>PowerPoint Presentation</vt:lpstr>
      <vt:lpstr>Coding Activity</vt:lpstr>
      <vt:lpstr>PowerPoint Presentation</vt:lpstr>
      <vt:lpstr>List of Events         Learning Progression</vt:lpstr>
      <vt:lpstr>Working at the “Edge” of Learning</vt:lpstr>
      <vt:lpstr>What’s a Learning Progression?</vt:lpstr>
      <vt:lpstr>Building Blocks of Argument</vt:lpstr>
      <vt:lpstr>Example</vt:lpstr>
      <vt:lpstr>Today’s Learning Progression</vt:lpstr>
      <vt:lpstr>PowerPoint Presentation</vt:lpstr>
      <vt:lpstr>PowerPoint Presentation</vt:lpstr>
      <vt:lpstr>PowerPoint Presentation</vt:lpstr>
      <vt:lpstr>Students &amp; Structures/Reasoning </vt:lpstr>
      <vt:lpstr>Arguments: encouraging complexity</vt:lpstr>
      <vt:lpstr>PowerPoint Presentation</vt:lpstr>
      <vt:lpstr>PowerPoint Presentation</vt:lpstr>
      <vt:lpstr>Developing Task Trajectories </vt:lpstr>
      <vt:lpstr>Developing Task Trajectories </vt:lpstr>
      <vt:lpstr>Task Trajectory - Brainstorm!</vt:lpstr>
      <vt:lpstr>
   Designing Argument  Tasks</vt:lpstr>
      <vt:lpstr>More &amp; Shorter Tasks</vt:lpstr>
      <vt:lpstr>Big Picture</vt:lpstr>
      <vt:lpstr>
Purpose</vt:lpstr>
      <vt:lpstr>Audience</vt:lpstr>
      <vt:lpstr>Learning Outcomes</vt:lpstr>
      <vt:lpstr>Clarity of Process</vt:lpstr>
      <vt:lpstr>Let’s Evaluate</vt:lpstr>
      <vt:lpstr>Design a Task</vt:lpstr>
      <vt:lpstr>Design a Task</vt:lpstr>
      <vt:lpstr>Task Table Sharing</vt:lpstr>
      <vt:lpstr>Reflection on the Day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Art of Teaching Argument artofteachingargument.wikispaces.com/</dc:title>
  <cp:lastModifiedBy>student</cp:lastModifiedBy>
  <cp:revision>1</cp:revision>
  <dcterms:modified xsi:type="dcterms:W3CDTF">2014-02-26T01:46:40Z</dcterms:modified>
</cp:coreProperties>
</file>